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2"/>
  </p:notesMasterIdLst>
  <p:sldIdLst>
    <p:sldId id="256" r:id="rId3"/>
    <p:sldId id="842" r:id="rId4"/>
    <p:sldId id="843" r:id="rId5"/>
    <p:sldId id="844" r:id="rId6"/>
    <p:sldId id="845" r:id="rId7"/>
    <p:sldId id="310" r:id="rId8"/>
    <p:sldId id="846" r:id="rId9"/>
    <p:sldId id="847" r:id="rId10"/>
    <p:sldId id="848" r:id="rId11"/>
    <p:sldId id="849" r:id="rId12"/>
    <p:sldId id="850" r:id="rId13"/>
    <p:sldId id="851" r:id="rId14"/>
    <p:sldId id="852" r:id="rId15"/>
    <p:sldId id="853" r:id="rId16"/>
    <p:sldId id="854" r:id="rId17"/>
    <p:sldId id="855" r:id="rId18"/>
    <p:sldId id="856" r:id="rId19"/>
    <p:sldId id="857" r:id="rId20"/>
    <p:sldId id="858" r:id="rId21"/>
    <p:sldId id="859" r:id="rId22"/>
    <p:sldId id="860" r:id="rId23"/>
    <p:sldId id="861" r:id="rId24"/>
    <p:sldId id="862" r:id="rId25"/>
    <p:sldId id="863" r:id="rId26"/>
    <p:sldId id="864" r:id="rId27"/>
    <p:sldId id="865" r:id="rId28"/>
    <p:sldId id="866" r:id="rId29"/>
    <p:sldId id="867" r:id="rId30"/>
    <p:sldId id="868" r:id="rId31"/>
    <p:sldId id="869" r:id="rId32"/>
    <p:sldId id="336" r:id="rId33"/>
    <p:sldId id="870" r:id="rId34"/>
    <p:sldId id="871" r:id="rId35"/>
    <p:sldId id="872" r:id="rId36"/>
    <p:sldId id="873" r:id="rId37"/>
    <p:sldId id="874" r:id="rId38"/>
    <p:sldId id="875" r:id="rId39"/>
    <p:sldId id="352" r:id="rId40"/>
    <p:sldId id="876" r:id="rId41"/>
    <p:sldId id="877" r:id="rId42"/>
    <p:sldId id="878" r:id="rId43"/>
    <p:sldId id="344" r:id="rId44"/>
    <p:sldId id="879" r:id="rId45"/>
    <p:sldId id="880" r:id="rId46"/>
    <p:sldId id="881" r:id="rId47"/>
    <p:sldId id="356" r:id="rId48"/>
    <p:sldId id="882" r:id="rId49"/>
    <p:sldId id="883" r:id="rId50"/>
    <p:sldId id="88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85" d="100"/>
          <a:sy n="85" d="100"/>
        </p:scale>
        <p:origin x="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96BF2-33C0-4569-96AA-55E232BD07E4}" type="doc">
      <dgm:prSet loTypeId="urn:microsoft.com/office/officeart/2005/8/layout/gear1" loCatId="relationship" qsTypeId="urn:microsoft.com/office/officeart/2005/8/quickstyle/simple1" qsCatId="simple" csTypeId="urn:microsoft.com/office/officeart/2005/8/colors/accent1_2" csCatId="accent1" phldr="1"/>
      <dgm:spPr/>
    </dgm:pt>
    <dgm:pt modelId="{A0AF3981-91B8-430B-B3CA-34128A1D3910}">
      <dgm:prSet phldrT="[Text]"/>
      <dgm:spPr>
        <a:solidFill>
          <a:schemeClr val="accent2"/>
        </a:solidFill>
        <a:ln>
          <a:solidFill>
            <a:schemeClr val="accent2"/>
          </a:solidFill>
        </a:ln>
      </dgm:spPr>
      <dgm:t>
        <a:bodyPr/>
        <a:lstStyle/>
        <a:p>
          <a:r>
            <a:rPr lang="en-CA" b="1" dirty="0">
              <a:latin typeface="Arial" pitchFamily="34" charset="0"/>
              <a:cs typeface="Arial" pitchFamily="34" charset="0"/>
            </a:rPr>
            <a:t>External and Internal Respiration</a:t>
          </a:r>
        </a:p>
      </dgm:t>
    </dgm:pt>
    <dgm:pt modelId="{36F1DD46-C52B-406E-80BD-DD5070BE5784}" type="parTrans" cxnId="{F54370FD-0590-4CAE-B653-41E686466911}">
      <dgm:prSet/>
      <dgm:spPr/>
      <dgm:t>
        <a:bodyPr/>
        <a:lstStyle/>
        <a:p>
          <a:endParaRPr lang="en-CA"/>
        </a:p>
      </dgm:t>
    </dgm:pt>
    <dgm:pt modelId="{A88E5865-FC52-4C2B-8845-B7B07F0394E9}" type="sibTrans" cxnId="{F54370FD-0590-4CAE-B653-41E686466911}">
      <dgm:prSet/>
      <dgm:spPr/>
      <dgm:t>
        <a:bodyPr/>
        <a:lstStyle/>
        <a:p>
          <a:endParaRPr lang="en-CA"/>
        </a:p>
      </dgm:t>
    </dgm:pt>
    <dgm:pt modelId="{96EB27A1-FA9A-45CF-9720-1B6E14048565}">
      <dgm:prSet phldrT="[Text]"/>
      <dgm:spPr>
        <a:solidFill>
          <a:schemeClr val="accent4">
            <a:lumMod val="75000"/>
          </a:schemeClr>
        </a:solidFill>
      </dgm:spPr>
      <dgm:t>
        <a:bodyPr/>
        <a:lstStyle/>
        <a:p>
          <a:r>
            <a:rPr lang="en-CA" b="1" dirty="0">
              <a:latin typeface="Arial" pitchFamily="34" charset="0"/>
              <a:cs typeface="Arial" pitchFamily="34" charset="0"/>
            </a:rPr>
            <a:t>Alveolar Ventilation</a:t>
          </a:r>
        </a:p>
      </dgm:t>
    </dgm:pt>
    <dgm:pt modelId="{B96D31C2-FB61-4C72-B015-E1BC86370D1B}" type="parTrans" cxnId="{9E514DA1-BF6F-4E96-B76A-FF8F5B948A3A}">
      <dgm:prSet/>
      <dgm:spPr/>
      <dgm:t>
        <a:bodyPr/>
        <a:lstStyle/>
        <a:p>
          <a:endParaRPr lang="en-CA"/>
        </a:p>
      </dgm:t>
    </dgm:pt>
    <dgm:pt modelId="{2F8C758D-7029-4769-AAD8-BFB02FAB2FAE}" type="sibTrans" cxnId="{9E514DA1-BF6F-4E96-B76A-FF8F5B948A3A}">
      <dgm:prSet/>
      <dgm:spPr/>
      <dgm:t>
        <a:bodyPr/>
        <a:lstStyle/>
        <a:p>
          <a:endParaRPr lang="en-CA"/>
        </a:p>
      </dgm:t>
    </dgm:pt>
    <dgm:pt modelId="{33B0AF56-75CB-4385-AA40-7A6AB7A09032}">
      <dgm:prSet phldrT="[Text]"/>
      <dgm:spPr/>
      <dgm:t>
        <a:bodyPr/>
        <a:lstStyle/>
        <a:p>
          <a:r>
            <a:rPr lang="en-CA" b="1" dirty="0">
              <a:latin typeface="Arial" pitchFamily="34" charset="0"/>
              <a:cs typeface="Arial" pitchFamily="34" charset="0"/>
            </a:rPr>
            <a:t>Mechanical Ventilation</a:t>
          </a:r>
        </a:p>
      </dgm:t>
    </dgm:pt>
    <dgm:pt modelId="{F6DBE7DB-5B7A-4064-8F22-E670841AFBE5}" type="parTrans" cxnId="{C1B3C12E-0115-4AB8-B794-3C9D546AD228}">
      <dgm:prSet/>
      <dgm:spPr/>
      <dgm:t>
        <a:bodyPr/>
        <a:lstStyle/>
        <a:p>
          <a:endParaRPr lang="en-CA"/>
        </a:p>
      </dgm:t>
    </dgm:pt>
    <dgm:pt modelId="{A0260F0D-CC6C-43C5-A2D5-5D4EA50396B7}" type="sibTrans" cxnId="{C1B3C12E-0115-4AB8-B794-3C9D546AD228}">
      <dgm:prSet/>
      <dgm:spPr/>
      <dgm:t>
        <a:bodyPr/>
        <a:lstStyle/>
        <a:p>
          <a:endParaRPr lang="en-CA"/>
        </a:p>
      </dgm:t>
    </dgm:pt>
    <dgm:pt modelId="{A9C882A3-30EA-4930-B9B2-2EFC6BCB5772}" type="pres">
      <dgm:prSet presAssocID="{07696BF2-33C0-4569-96AA-55E232BD07E4}" presName="composite" presStyleCnt="0">
        <dgm:presLayoutVars>
          <dgm:chMax val="3"/>
          <dgm:animLvl val="lvl"/>
          <dgm:resizeHandles val="exact"/>
        </dgm:presLayoutVars>
      </dgm:prSet>
      <dgm:spPr/>
    </dgm:pt>
    <dgm:pt modelId="{009675E6-C0F5-4357-B8BB-7CDC5A636EC8}" type="pres">
      <dgm:prSet presAssocID="{A0AF3981-91B8-430B-B3CA-34128A1D3910}" presName="gear1" presStyleLbl="node1" presStyleIdx="0" presStyleCnt="3" custScaleX="109613" custLinFactNeighborX="688" custLinFactNeighborY="-1032">
        <dgm:presLayoutVars>
          <dgm:chMax val="1"/>
          <dgm:bulletEnabled val="1"/>
        </dgm:presLayoutVars>
      </dgm:prSet>
      <dgm:spPr/>
    </dgm:pt>
    <dgm:pt modelId="{245B7CC2-12CD-4E26-8B51-A67D18117F49}" type="pres">
      <dgm:prSet presAssocID="{A0AF3981-91B8-430B-B3CA-34128A1D3910}" presName="gear1srcNode" presStyleLbl="node1" presStyleIdx="0" presStyleCnt="3"/>
      <dgm:spPr/>
    </dgm:pt>
    <dgm:pt modelId="{6332A73A-5627-4704-ACFE-AFEBDF22370A}" type="pres">
      <dgm:prSet presAssocID="{A0AF3981-91B8-430B-B3CA-34128A1D3910}" presName="gear1dstNode" presStyleLbl="node1" presStyleIdx="0" presStyleCnt="3"/>
      <dgm:spPr/>
    </dgm:pt>
    <dgm:pt modelId="{92C388E8-EF87-4908-86E3-1FFFE031EC80}" type="pres">
      <dgm:prSet presAssocID="{96EB27A1-FA9A-45CF-9720-1B6E14048565}" presName="gear2" presStyleLbl="node1" presStyleIdx="1" presStyleCnt="3" custScaleX="114722" custScaleY="108063">
        <dgm:presLayoutVars>
          <dgm:chMax val="1"/>
          <dgm:bulletEnabled val="1"/>
        </dgm:presLayoutVars>
      </dgm:prSet>
      <dgm:spPr/>
    </dgm:pt>
    <dgm:pt modelId="{0B950D55-9778-4986-9972-C779A5AA3F53}" type="pres">
      <dgm:prSet presAssocID="{96EB27A1-FA9A-45CF-9720-1B6E14048565}" presName="gear2srcNode" presStyleLbl="node1" presStyleIdx="1" presStyleCnt="3"/>
      <dgm:spPr/>
    </dgm:pt>
    <dgm:pt modelId="{EA099EDC-4400-41F7-B136-74ADA4F64EB9}" type="pres">
      <dgm:prSet presAssocID="{96EB27A1-FA9A-45CF-9720-1B6E14048565}" presName="gear2dstNode" presStyleLbl="node1" presStyleIdx="1" presStyleCnt="3"/>
      <dgm:spPr/>
    </dgm:pt>
    <dgm:pt modelId="{2F5991B9-8D61-4BD8-9B4A-7FC6112AF612}" type="pres">
      <dgm:prSet presAssocID="{33B0AF56-75CB-4385-AA40-7A6AB7A09032}" presName="gear3" presStyleLbl="node1" presStyleIdx="2" presStyleCnt="3" custScaleX="117231" custScaleY="124015" custLinFactNeighborX="788" custLinFactNeighborY="-1183"/>
      <dgm:spPr/>
    </dgm:pt>
    <dgm:pt modelId="{91D38FAE-DE13-4EE9-A83B-087603BCE979}" type="pres">
      <dgm:prSet presAssocID="{33B0AF56-75CB-4385-AA40-7A6AB7A09032}" presName="gear3tx" presStyleLbl="node1" presStyleIdx="2" presStyleCnt="3">
        <dgm:presLayoutVars>
          <dgm:chMax val="1"/>
          <dgm:bulletEnabled val="1"/>
        </dgm:presLayoutVars>
      </dgm:prSet>
      <dgm:spPr/>
    </dgm:pt>
    <dgm:pt modelId="{C5B8DC26-B5F9-471B-A6E3-B46EC110BC89}" type="pres">
      <dgm:prSet presAssocID="{33B0AF56-75CB-4385-AA40-7A6AB7A09032}" presName="gear3srcNode" presStyleLbl="node1" presStyleIdx="2" presStyleCnt="3"/>
      <dgm:spPr/>
    </dgm:pt>
    <dgm:pt modelId="{1789FB72-81A7-4174-B51B-8223792C7391}" type="pres">
      <dgm:prSet presAssocID="{33B0AF56-75CB-4385-AA40-7A6AB7A09032}" presName="gear3dstNode" presStyleLbl="node1" presStyleIdx="2" presStyleCnt="3"/>
      <dgm:spPr/>
    </dgm:pt>
    <dgm:pt modelId="{13D45C9A-6345-4CBA-8784-3BCD03D7E689}" type="pres">
      <dgm:prSet presAssocID="{A88E5865-FC52-4C2B-8845-B7B07F0394E9}" presName="connector1" presStyleLbl="sibTrans2D1" presStyleIdx="0" presStyleCnt="3"/>
      <dgm:spPr/>
    </dgm:pt>
    <dgm:pt modelId="{97BAA867-61AD-4A00-8270-0942F6A2094A}" type="pres">
      <dgm:prSet presAssocID="{2F8C758D-7029-4769-AAD8-BFB02FAB2FAE}" presName="connector2" presStyleLbl="sibTrans2D1" presStyleIdx="1" presStyleCnt="3"/>
      <dgm:spPr/>
    </dgm:pt>
    <dgm:pt modelId="{EEC080E4-30D3-4AAB-9C46-7391E8B8E6B3}" type="pres">
      <dgm:prSet presAssocID="{A0260F0D-CC6C-43C5-A2D5-5D4EA50396B7}" presName="connector3" presStyleLbl="sibTrans2D1" presStyleIdx="2" presStyleCnt="3"/>
      <dgm:spPr/>
    </dgm:pt>
  </dgm:ptLst>
  <dgm:cxnLst>
    <dgm:cxn modelId="{CF3D1624-03C8-44B6-BC58-1315615AC072}" type="presOf" srcId="{33B0AF56-75CB-4385-AA40-7A6AB7A09032}" destId="{91D38FAE-DE13-4EE9-A83B-087603BCE979}" srcOrd="1" destOrd="0" presId="urn:microsoft.com/office/officeart/2005/8/layout/gear1"/>
    <dgm:cxn modelId="{7C91112E-AFA5-4707-9100-BDE53333DC7E}" type="presOf" srcId="{A88E5865-FC52-4C2B-8845-B7B07F0394E9}" destId="{13D45C9A-6345-4CBA-8784-3BCD03D7E689}" srcOrd="0" destOrd="0" presId="urn:microsoft.com/office/officeart/2005/8/layout/gear1"/>
    <dgm:cxn modelId="{C1B3C12E-0115-4AB8-B794-3C9D546AD228}" srcId="{07696BF2-33C0-4569-96AA-55E232BD07E4}" destId="{33B0AF56-75CB-4385-AA40-7A6AB7A09032}" srcOrd="2" destOrd="0" parTransId="{F6DBE7DB-5B7A-4064-8F22-E670841AFBE5}" sibTransId="{A0260F0D-CC6C-43C5-A2D5-5D4EA50396B7}"/>
    <dgm:cxn modelId="{90125140-DF68-4E16-A4BB-AFFED5FCC75E}" type="presOf" srcId="{2F8C758D-7029-4769-AAD8-BFB02FAB2FAE}" destId="{97BAA867-61AD-4A00-8270-0942F6A2094A}" srcOrd="0" destOrd="0" presId="urn:microsoft.com/office/officeart/2005/8/layout/gear1"/>
    <dgm:cxn modelId="{F97D7C71-3FBC-463D-9884-DF8028B96609}" type="presOf" srcId="{07696BF2-33C0-4569-96AA-55E232BD07E4}" destId="{A9C882A3-30EA-4930-B9B2-2EFC6BCB5772}" srcOrd="0" destOrd="0" presId="urn:microsoft.com/office/officeart/2005/8/layout/gear1"/>
    <dgm:cxn modelId="{0BE28A55-6810-4C16-8999-6C59C1446615}" type="presOf" srcId="{33B0AF56-75CB-4385-AA40-7A6AB7A09032}" destId="{C5B8DC26-B5F9-471B-A6E3-B46EC110BC89}" srcOrd="2" destOrd="0" presId="urn:microsoft.com/office/officeart/2005/8/layout/gear1"/>
    <dgm:cxn modelId="{DCCDBD8B-E5FD-4DEF-9A9A-A82B37F5281A}" type="presOf" srcId="{A0260F0D-CC6C-43C5-A2D5-5D4EA50396B7}" destId="{EEC080E4-30D3-4AAB-9C46-7391E8B8E6B3}" srcOrd="0" destOrd="0" presId="urn:microsoft.com/office/officeart/2005/8/layout/gear1"/>
    <dgm:cxn modelId="{A911299C-F374-47D6-AF2F-2FA716BA0DBF}" type="presOf" srcId="{A0AF3981-91B8-430B-B3CA-34128A1D3910}" destId="{6332A73A-5627-4704-ACFE-AFEBDF22370A}" srcOrd="2" destOrd="0" presId="urn:microsoft.com/office/officeart/2005/8/layout/gear1"/>
    <dgm:cxn modelId="{9E514DA1-BF6F-4E96-B76A-FF8F5B948A3A}" srcId="{07696BF2-33C0-4569-96AA-55E232BD07E4}" destId="{96EB27A1-FA9A-45CF-9720-1B6E14048565}" srcOrd="1" destOrd="0" parTransId="{B96D31C2-FB61-4C72-B015-E1BC86370D1B}" sibTransId="{2F8C758D-7029-4769-AAD8-BFB02FAB2FAE}"/>
    <dgm:cxn modelId="{F16CB8AE-DD28-4A81-8CE9-4AECE03A2C4B}" type="presOf" srcId="{33B0AF56-75CB-4385-AA40-7A6AB7A09032}" destId="{2F5991B9-8D61-4BD8-9B4A-7FC6112AF612}" srcOrd="0" destOrd="0" presId="urn:microsoft.com/office/officeart/2005/8/layout/gear1"/>
    <dgm:cxn modelId="{0A2268B7-D4A2-4F8E-A704-BF26A0375496}" type="presOf" srcId="{96EB27A1-FA9A-45CF-9720-1B6E14048565}" destId="{0B950D55-9778-4986-9972-C779A5AA3F53}" srcOrd="1" destOrd="0" presId="urn:microsoft.com/office/officeart/2005/8/layout/gear1"/>
    <dgm:cxn modelId="{DD54C3C9-C3FF-4A47-86C0-A38CCEA63A99}" type="presOf" srcId="{96EB27A1-FA9A-45CF-9720-1B6E14048565}" destId="{92C388E8-EF87-4908-86E3-1FFFE031EC80}" srcOrd="0" destOrd="0" presId="urn:microsoft.com/office/officeart/2005/8/layout/gear1"/>
    <dgm:cxn modelId="{C3CD6ED1-011E-4D98-AF33-3929B862566B}" type="presOf" srcId="{A0AF3981-91B8-430B-B3CA-34128A1D3910}" destId="{009675E6-C0F5-4357-B8BB-7CDC5A636EC8}" srcOrd="0" destOrd="0" presId="urn:microsoft.com/office/officeart/2005/8/layout/gear1"/>
    <dgm:cxn modelId="{AF3EA6D3-4B65-489E-9541-AD3EE67120D8}" type="presOf" srcId="{A0AF3981-91B8-430B-B3CA-34128A1D3910}" destId="{245B7CC2-12CD-4E26-8B51-A67D18117F49}" srcOrd="1" destOrd="0" presId="urn:microsoft.com/office/officeart/2005/8/layout/gear1"/>
    <dgm:cxn modelId="{A84BA0EC-8AA0-484B-A5E4-2D786FE2B971}" type="presOf" srcId="{96EB27A1-FA9A-45CF-9720-1B6E14048565}" destId="{EA099EDC-4400-41F7-B136-74ADA4F64EB9}" srcOrd="2" destOrd="0" presId="urn:microsoft.com/office/officeart/2005/8/layout/gear1"/>
    <dgm:cxn modelId="{26D7D5ED-BBA0-4BC6-87C6-E745187CABB4}" type="presOf" srcId="{33B0AF56-75CB-4385-AA40-7A6AB7A09032}" destId="{1789FB72-81A7-4174-B51B-8223792C7391}" srcOrd="3" destOrd="0" presId="urn:microsoft.com/office/officeart/2005/8/layout/gear1"/>
    <dgm:cxn modelId="{F54370FD-0590-4CAE-B653-41E686466911}" srcId="{07696BF2-33C0-4569-96AA-55E232BD07E4}" destId="{A0AF3981-91B8-430B-B3CA-34128A1D3910}" srcOrd="0" destOrd="0" parTransId="{36F1DD46-C52B-406E-80BD-DD5070BE5784}" sibTransId="{A88E5865-FC52-4C2B-8845-B7B07F0394E9}"/>
    <dgm:cxn modelId="{F27FA023-428A-46CF-A784-0BD013A4D4F1}" type="presParOf" srcId="{A9C882A3-30EA-4930-B9B2-2EFC6BCB5772}" destId="{009675E6-C0F5-4357-B8BB-7CDC5A636EC8}" srcOrd="0" destOrd="0" presId="urn:microsoft.com/office/officeart/2005/8/layout/gear1"/>
    <dgm:cxn modelId="{44A4DA48-E6CF-45C0-AE53-01094C589B51}" type="presParOf" srcId="{A9C882A3-30EA-4930-B9B2-2EFC6BCB5772}" destId="{245B7CC2-12CD-4E26-8B51-A67D18117F49}" srcOrd="1" destOrd="0" presId="urn:microsoft.com/office/officeart/2005/8/layout/gear1"/>
    <dgm:cxn modelId="{DE86B185-FAB2-4B55-96C0-3FC70D5AE6BC}" type="presParOf" srcId="{A9C882A3-30EA-4930-B9B2-2EFC6BCB5772}" destId="{6332A73A-5627-4704-ACFE-AFEBDF22370A}" srcOrd="2" destOrd="0" presId="urn:microsoft.com/office/officeart/2005/8/layout/gear1"/>
    <dgm:cxn modelId="{4888C7C8-132D-46DB-B5D7-BB0D4DF67915}" type="presParOf" srcId="{A9C882A3-30EA-4930-B9B2-2EFC6BCB5772}" destId="{92C388E8-EF87-4908-86E3-1FFFE031EC80}" srcOrd="3" destOrd="0" presId="urn:microsoft.com/office/officeart/2005/8/layout/gear1"/>
    <dgm:cxn modelId="{E4890270-7735-4575-8BA6-D8DF00586294}" type="presParOf" srcId="{A9C882A3-30EA-4930-B9B2-2EFC6BCB5772}" destId="{0B950D55-9778-4986-9972-C779A5AA3F53}" srcOrd="4" destOrd="0" presId="urn:microsoft.com/office/officeart/2005/8/layout/gear1"/>
    <dgm:cxn modelId="{CDAEB37D-07F7-44EA-B4AB-58FBB68B3561}" type="presParOf" srcId="{A9C882A3-30EA-4930-B9B2-2EFC6BCB5772}" destId="{EA099EDC-4400-41F7-B136-74ADA4F64EB9}" srcOrd="5" destOrd="0" presId="urn:microsoft.com/office/officeart/2005/8/layout/gear1"/>
    <dgm:cxn modelId="{DD070EFB-41D9-4E0F-BC74-498DFE5CB219}" type="presParOf" srcId="{A9C882A3-30EA-4930-B9B2-2EFC6BCB5772}" destId="{2F5991B9-8D61-4BD8-9B4A-7FC6112AF612}" srcOrd="6" destOrd="0" presId="urn:microsoft.com/office/officeart/2005/8/layout/gear1"/>
    <dgm:cxn modelId="{F93ACE08-1682-4C0D-81E2-F4D4EAD97FFC}" type="presParOf" srcId="{A9C882A3-30EA-4930-B9B2-2EFC6BCB5772}" destId="{91D38FAE-DE13-4EE9-A83B-087603BCE979}" srcOrd="7" destOrd="0" presId="urn:microsoft.com/office/officeart/2005/8/layout/gear1"/>
    <dgm:cxn modelId="{300F979B-1523-477C-A2FA-1412C252E755}" type="presParOf" srcId="{A9C882A3-30EA-4930-B9B2-2EFC6BCB5772}" destId="{C5B8DC26-B5F9-471B-A6E3-B46EC110BC89}" srcOrd="8" destOrd="0" presId="urn:microsoft.com/office/officeart/2005/8/layout/gear1"/>
    <dgm:cxn modelId="{16EBC066-87D4-4F7A-9E46-4D37C061C292}" type="presParOf" srcId="{A9C882A3-30EA-4930-B9B2-2EFC6BCB5772}" destId="{1789FB72-81A7-4174-B51B-8223792C7391}" srcOrd="9" destOrd="0" presId="urn:microsoft.com/office/officeart/2005/8/layout/gear1"/>
    <dgm:cxn modelId="{3F93CF6D-0377-428A-987A-26E90448D63C}" type="presParOf" srcId="{A9C882A3-30EA-4930-B9B2-2EFC6BCB5772}" destId="{13D45C9A-6345-4CBA-8784-3BCD03D7E689}" srcOrd="10" destOrd="0" presId="urn:microsoft.com/office/officeart/2005/8/layout/gear1"/>
    <dgm:cxn modelId="{472DDF1B-2EE5-42C6-8D83-91C794CEC2A9}" type="presParOf" srcId="{A9C882A3-30EA-4930-B9B2-2EFC6BCB5772}" destId="{97BAA867-61AD-4A00-8270-0942F6A2094A}" srcOrd="11" destOrd="0" presId="urn:microsoft.com/office/officeart/2005/8/layout/gear1"/>
    <dgm:cxn modelId="{CC638905-01C5-4D8E-8B65-F116EEF7C454}" type="presParOf" srcId="{A9C882A3-30EA-4930-B9B2-2EFC6BCB5772}" destId="{EEC080E4-30D3-4AAB-9C46-7391E8B8E6B3}"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675E6-C0F5-4357-B8BB-7CDC5A636EC8}">
      <dsp:nvSpPr>
        <dsp:cNvPr id="0" name=""/>
        <dsp:cNvSpPr/>
      </dsp:nvSpPr>
      <dsp:spPr>
        <a:xfrm>
          <a:off x="2773414" y="2136765"/>
          <a:ext cx="2722639" cy="2483865"/>
        </a:xfrm>
        <a:prstGeom prst="gear9">
          <a:avLst/>
        </a:prstGeom>
        <a:solidFill>
          <a:schemeClr val="accent2"/>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CA" sz="1400" b="1" kern="1200" dirty="0">
              <a:latin typeface="Arial" pitchFamily="34" charset="0"/>
              <a:cs typeface="Arial" pitchFamily="34" charset="0"/>
            </a:rPr>
            <a:t>External and Internal Respiration</a:t>
          </a:r>
        </a:p>
      </dsp:txBody>
      <dsp:txXfrm>
        <a:off x="3302940" y="2718599"/>
        <a:ext cx="1663587" cy="1276757"/>
      </dsp:txXfrm>
    </dsp:sp>
    <dsp:sp modelId="{92C388E8-EF87-4908-86E3-1FFFE031EC80}">
      <dsp:nvSpPr>
        <dsp:cNvPr id="0" name=""/>
        <dsp:cNvSpPr/>
      </dsp:nvSpPr>
      <dsp:spPr>
        <a:xfrm>
          <a:off x="1297581" y="1502476"/>
          <a:ext cx="2072392" cy="1952101"/>
        </a:xfrm>
        <a:prstGeom prst="gear6">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CA" sz="1400" b="1" kern="1200" dirty="0">
              <a:latin typeface="Arial" pitchFamily="34" charset="0"/>
              <a:cs typeface="Arial" pitchFamily="34" charset="0"/>
            </a:rPr>
            <a:t>Alveolar Ventilation</a:t>
          </a:r>
        </a:p>
      </dsp:txBody>
      <dsp:txXfrm>
        <a:off x="1806514" y="1996894"/>
        <a:ext cx="1054526" cy="963265"/>
      </dsp:txXfrm>
    </dsp:sp>
    <dsp:sp modelId="{2F5991B9-8D61-4BD8-9B4A-7FC6112AF612}">
      <dsp:nvSpPr>
        <dsp:cNvPr id="0" name=""/>
        <dsp:cNvSpPr/>
      </dsp:nvSpPr>
      <dsp:spPr>
        <a:xfrm rot="20700000">
          <a:off x="2328915" y="94537"/>
          <a:ext cx="2030980" cy="2238953"/>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CA" sz="1300" b="1" kern="1200" dirty="0">
              <a:latin typeface="Arial" pitchFamily="34" charset="0"/>
              <a:cs typeface="Arial" pitchFamily="34" charset="0"/>
            </a:rPr>
            <a:t>Mechanical Ventilation</a:t>
          </a:r>
        </a:p>
      </dsp:txBody>
      <dsp:txXfrm rot="-20700000">
        <a:off x="2762033" y="597940"/>
        <a:ext cx="1164744" cy="1232146"/>
      </dsp:txXfrm>
    </dsp:sp>
    <dsp:sp modelId="{13D45C9A-6345-4CBA-8784-3BCD03D7E689}">
      <dsp:nvSpPr>
        <dsp:cNvPr id="0" name=""/>
        <dsp:cNvSpPr/>
      </dsp:nvSpPr>
      <dsp:spPr>
        <a:xfrm>
          <a:off x="2688264" y="1785569"/>
          <a:ext cx="3179347" cy="3179347"/>
        </a:xfrm>
        <a:prstGeom prst="circularArrow">
          <a:avLst>
            <a:gd name="adj1" fmla="val 4688"/>
            <a:gd name="adj2" fmla="val 299029"/>
            <a:gd name="adj3" fmla="val 2523369"/>
            <a:gd name="adj4" fmla="val 15845846"/>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BAA867-61AD-4A00-8270-0942F6A2094A}">
      <dsp:nvSpPr>
        <dsp:cNvPr id="0" name=""/>
        <dsp:cNvSpPr/>
      </dsp:nvSpPr>
      <dsp:spPr>
        <a:xfrm>
          <a:off x="1110635" y="1174223"/>
          <a:ext cx="2309994" cy="230999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C080E4-30D3-4AAB-9C46-7391E8B8E6B3}">
      <dsp:nvSpPr>
        <dsp:cNvPr id="0" name=""/>
        <dsp:cNvSpPr/>
      </dsp:nvSpPr>
      <dsp:spPr>
        <a:xfrm>
          <a:off x="2032941" y="-60027"/>
          <a:ext cx="2490639" cy="2490639"/>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BC086-84B6-42FA-9BF7-A4944D9B30C3}" type="datetimeFigureOut">
              <a:rPr lang="en-US" smtClean="0"/>
              <a:t>3/19/2020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E15DC-7436-464A-AB66-B66B676C897D}" type="slidenum">
              <a:rPr lang="en-US" smtClean="0"/>
              <a:t>‹#›</a:t>
            </a:fld>
            <a:endParaRPr lang="en-US"/>
          </a:p>
        </p:txBody>
      </p:sp>
    </p:spTree>
    <p:extLst>
      <p:ext uri="{BB962C8B-B14F-4D97-AF65-F5344CB8AC3E}">
        <p14:creationId xmlns:p14="http://schemas.microsoft.com/office/powerpoint/2010/main" val="68616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980F67B5-210E-486E-92A8-6CCFB6F55B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a:extLst>
              <a:ext uri="{FF2B5EF4-FFF2-40B4-BE49-F238E27FC236}">
                <a16:creationId xmlns:a16="http://schemas.microsoft.com/office/drawing/2014/main" id="{1F39CBB8-975B-4254-A36E-DB6AF3EA11A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7172" name="Slide Number Placeholder 3">
            <a:extLst>
              <a:ext uri="{FF2B5EF4-FFF2-40B4-BE49-F238E27FC236}">
                <a16:creationId xmlns:a16="http://schemas.microsoft.com/office/drawing/2014/main" id="{ED7DDF85-D5C5-4801-89AF-0049245FDA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85657B-0047-4336-9F76-4962E2BF2E4A}"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6145B767-ED6F-4B5E-B0C9-00CBAA5E43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8F635ECF-4DD0-4F4E-BAD5-5554ECFE06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3012" name="Slide Number Placeholder 3">
            <a:extLst>
              <a:ext uri="{FF2B5EF4-FFF2-40B4-BE49-F238E27FC236}">
                <a16:creationId xmlns:a16="http://schemas.microsoft.com/office/drawing/2014/main" id="{B63F97D1-8311-4663-B24F-FF2E4C9023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9B2ED6-60FE-4186-BA9A-F743444A07CB}"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6AEF64AD-2412-4226-BC59-DB0553413A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9A9D30CD-EC78-41E9-9ADA-1990712E21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a:t>Increase in Vt delivered may mean increased compliance, decreased resistance, or be a reflection of patient effort. (may be able to reduce PIP)</a:t>
            </a:r>
          </a:p>
          <a:p>
            <a:r>
              <a:rPr lang="en-CA" altLang="en-US"/>
              <a:t>Increase in PIP with Volume ventilation may mean decreased compliance, secretions, increased resistance and or an obstruction in the ventilator tubing. Recruit? Investigate, suction, CXR, adjust Vt set and increase rate if necessary to maintain minute ventilation.</a:t>
            </a:r>
          </a:p>
        </p:txBody>
      </p:sp>
      <p:sp>
        <p:nvSpPr>
          <p:cNvPr id="45060" name="Slide Number Placeholder 3">
            <a:extLst>
              <a:ext uri="{FF2B5EF4-FFF2-40B4-BE49-F238E27FC236}">
                <a16:creationId xmlns:a16="http://schemas.microsoft.com/office/drawing/2014/main" id="{A01DEBEC-AB50-4D6B-B638-257AC8DC8B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A8D1BA-7652-4611-8BF6-0008ED460D8E}"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74DE910-9482-4BD5-8D3F-E600C481EF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a:extLst>
              <a:ext uri="{FF2B5EF4-FFF2-40B4-BE49-F238E27FC236}">
                <a16:creationId xmlns:a16="http://schemas.microsoft.com/office/drawing/2014/main" id="{992D9BBD-6505-4E03-9973-0D376E5306B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Inspiratory Pressure generated by ventilator is determined by inspiratory flow, which is governed by airway resistance and inspiratory time</a:t>
            </a:r>
            <a:endParaRPr lang="en-CA"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5D0BC805-B1D6-4899-867A-958BD5D945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86A3CA5C-9C38-4D21-9C55-A69EBAFBE0CD}"/>
              </a:ext>
            </a:extLst>
          </p:cNvPr>
          <p:cNvSpPr>
            <a:spLocks noGrp="1"/>
          </p:cNvSpPr>
          <p:nvPr>
            <p:ph type="body" idx="1"/>
          </p:nvPr>
        </p:nvSpPr>
        <p:spPr bwMode="auto">
          <a:xfrm>
            <a:off x="914400" y="4416425"/>
            <a:ext cx="502920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60420" name="Slide Number Placeholder 3">
            <a:extLst>
              <a:ext uri="{FF2B5EF4-FFF2-40B4-BE49-F238E27FC236}">
                <a16:creationId xmlns:a16="http://schemas.microsoft.com/office/drawing/2014/main" id="{12CFF2BA-69A3-4EB8-92E4-BBC54EC9AE20}"/>
              </a:ext>
            </a:extLst>
          </p:cNvPr>
          <p:cNvSpPr txBox="1">
            <a:spLocks noGrp="1"/>
          </p:cNvSpPr>
          <p:nvPr/>
        </p:nvSpPr>
        <p:spPr bwMode="auto">
          <a:xfrm>
            <a:off x="3886200" y="8831263"/>
            <a:ext cx="297180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4E11E23E-8B5F-4D67-A48A-D6B86EAA51C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ヒラギノ角ゴ Pro W3" pitchFamily="1"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ヒラギノ角ゴ Pro W3" pitchFamily="1" charset="-128"/>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30A13DD2-41D1-47DE-B090-8C9D453BC8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72F00EF0-2B4D-43B3-9B02-26A2D691D7F1}"/>
              </a:ext>
            </a:extLst>
          </p:cNvPr>
          <p:cNvSpPr>
            <a:spLocks noGrp="1"/>
          </p:cNvSpPr>
          <p:nvPr>
            <p:ph type="body" idx="1"/>
          </p:nvPr>
        </p:nvSpPr>
        <p:spPr bwMode="auto">
          <a:xfrm>
            <a:off x="914400" y="4416425"/>
            <a:ext cx="5029200" cy="4183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62468" name="Slide Number Placeholder 3">
            <a:extLst>
              <a:ext uri="{FF2B5EF4-FFF2-40B4-BE49-F238E27FC236}">
                <a16:creationId xmlns:a16="http://schemas.microsoft.com/office/drawing/2014/main" id="{456532AC-FF8A-4D4E-8756-E2AEA3A42A43}"/>
              </a:ext>
            </a:extLst>
          </p:cNvPr>
          <p:cNvSpPr txBox="1">
            <a:spLocks noGrp="1"/>
          </p:cNvSpPr>
          <p:nvPr/>
        </p:nvSpPr>
        <p:spPr bwMode="auto">
          <a:xfrm>
            <a:off x="3886200" y="8831263"/>
            <a:ext cx="297180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BB2E24A-5FC3-40C6-A3CE-4AA70B26A5A2}"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ヒラギノ角ゴ Pro W3" pitchFamily="1"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ヒラギノ角ゴ Pro W3" pitchFamily="1" charset="-128"/>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8913FF92-AF79-48E8-BA74-8D3032966C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26C2795F-80EE-4F8B-B68F-59F70F6C14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9220" name="Slide Number Placeholder 3">
            <a:extLst>
              <a:ext uri="{FF2B5EF4-FFF2-40B4-BE49-F238E27FC236}">
                <a16:creationId xmlns:a16="http://schemas.microsoft.com/office/drawing/2014/main" id="{8A63FE5B-572F-40DE-BCC7-30133ABA15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760751F-5DA5-407C-B1DA-69B7FB9175B7}"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1AE79826-55F2-471E-9896-8BE2AD24BA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51937F1F-DC6C-4999-B944-FFE52DF916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a:t>Yes, he would need to entrain more room air to meet increased flow demand.</a:t>
            </a:r>
          </a:p>
        </p:txBody>
      </p:sp>
      <p:sp>
        <p:nvSpPr>
          <p:cNvPr id="15364" name="Slide Number Placeholder 3">
            <a:extLst>
              <a:ext uri="{FF2B5EF4-FFF2-40B4-BE49-F238E27FC236}">
                <a16:creationId xmlns:a16="http://schemas.microsoft.com/office/drawing/2014/main" id="{DC6FBECA-21BD-445F-BCD9-20E7925BB9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C8359A-48DE-4ED6-9A57-88432432704C}"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3A30B82E-713C-452E-B9ED-E0986CE358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1CCE540A-3056-4728-B3F7-43F9321FAB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a:t>Yes, he would need to entrain more room air to meet increased flow demand.</a:t>
            </a:r>
          </a:p>
        </p:txBody>
      </p:sp>
      <p:sp>
        <p:nvSpPr>
          <p:cNvPr id="17412" name="Slide Number Placeholder 3">
            <a:extLst>
              <a:ext uri="{FF2B5EF4-FFF2-40B4-BE49-F238E27FC236}">
                <a16:creationId xmlns:a16="http://schemas.microsoft.com/office/drawing/2014/main" id="{C0BD277F-1001-40E9-84C6-A8ECBFFD117E}"/>
              </a:ext>
            </a:extLst>
          </p:cNvPr>
          <p:cNvSpPr txBox="1">
            <a:spLocks noGrp="1"/>
          </p:cNvSpPr>
          <p:nvPr/>
        </p:nvSpPr>
        <p:spPr bwMode="auto">
          <a:xfrm>
            <a:off x="3884613" y="8829675"/>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A7BDD1-4C60-4125-8746-B7EEAD8BD2F6}"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28F27718-AB35-4FDA-AC37-E4A5674D0D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C0557E32-F10D-4375-BA9C-7E0CBACEAD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21508" name="Slide Number Placeholder 3">
            <a:extLst>
              <a:ext uri="{FF2B5EF4-FFF2-40B4-BE49-F238E27FC236}">
                <a16:creationId xmlns:a16="http://schemas.microsoft.com/office/drawing/2014/main" id="{0405BB2A-9032-419F-8315-9946CC5FB3C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E30E38-4CB2-48B3-8753-1C75D6ADAB3C}"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15C008FF-48B7-4D2E-A464-CB73A7E261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CE071CF6-F27D-4E15-98E7-45EA8A1969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a:t>Instructions on applying the footer to all slides at once can be found here:</a:t>
            </a:r>
            <a:br>
              <a:rPr lang="en-CA" altLang="en-US"/>
            </a:br>
            <a:r>
              <a:rPr lang="en-CA" altLang="en-US"/>
              <a:t>http://www.medicine.uottawa.ca/medtech/eng/documentation_ppt_footer.html</a:t>
            </a:r>
          </a:p>
        </p:txBody>
      </p:sp>
      <p:sp>
        <p:nvSpPr>
          <p:cNvPr id="25604" name="Slide Number Placeholder 3">
            <a:extLst>
              <a:ext uri="{FF2B5EF4-FFF2-40B4-BE49-F238E27FC236}">
                <a16:creationId xmlns:a16="http://schemas.microsoft.com/office/drawing/2014/main" id="{3846D55A-B329-4549-8689-74F8EED86F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351181-1016-4FA5-B333-793ECEB2C858}"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E7ECBADD-9A12-4835-8A29-A6F798FCE5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FF89F122-0F17-49D5-B6AE-03109826BA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a:t>Important to recognize many aspects and considerations.  Minimize dead space (ventilation with no perfusion), overcome resistance to flow (in and out of lungs) and recruit collapsed alveoli to minimize shunting.</a:t>
            </a:r>
          </a:p>
          <a:p>
            <a:r>
              <a:rPr lang="en-CA" altLang="en-US"/>
              <a:t>Ventilator must work to provide alveolar ventilation in the most efficient, lung protective strategy possible in order to support both internal/external respiration.</a:t>
            </a:r>
          </a:p>
        </p:txBody>
      </p:sp>
      <p:sp>
        <p:nvSpPr>
          <p:cNvPr id="31748" name="Slide Number Placeholder 3">
            <a:extLst>
              <a:ext uri="{FF2B5EF4-FFF2-40B4-BE49-F238E27FC236}">
                <a16:creationId xmlns:a16="http://schemas.microsoft.com/office/drawing/2014/main" id="{47FAE1CE-E1A4-4852-8156-650E9D2109A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9EA6EF-E777-4738-8C67-9B29B84CB061}"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E6FAFE58-DB8E-4F47-8504-FDBA886088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5FFD1205-DACA-4317-AC19-0923899563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a:t>B more compliant</a:t>
            </a:r>
          </a:p>
          <a:p>
            <a:r>
              <a:rPr lang="en-CA" altLang="en-US"/>
              <a:t>Chest wall – deformities, muscle atrophy</a:t>
            </a:r>
          </a:p>
          <a:p>
            <a:r>
              <a:rPr lang="en-CA" altLang="en-US"/>
              <a:t>Lungs – fibrosis, ARDS, edema, pneumonia/inflammation</a:t>
            </a:r>
          </a:p>
        </p:txBody>
      </p:sp>
      <p:sp>
        <p:nvSpPr>
          <p:cNvPr id="38916" name="Slide Number Placeholder 3">
            <a:extLst>
              <a:ext uri="{FF2B5EF4-FFF2-40B4-BE49-F238E27FC236}">
                <a16:creationId xmlns:a16="http://schemas.microsoft.com/office/drawing/2014/main" id="{6E56EE53-95DE-4618-BE66-293E2F1820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4EC02C-48BF-4158-A570-8C93DC79B3AC}"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DF166857-8AD9-44AA-832B-678D224834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2D29A2EB-4B5F-4263-90C8-7493BD1924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0964" name="Slide Number Placeholder 3">
            <a:extLst>
              <a:ext uri="{FF2B5EF4-FFF2-40B4-BE49-F238E27FC236}">
                <a16:creationId xmlns:a16="http://schemas.microsoft.com/office/drawing/2014/main" id="{1AC6F079-A44B-42C4-BCEF-32D80CAE66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2125C59-E460-4481-9D68-C6DD4C8E4D4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574C-04A0-4F95-B23B-2457BCEBF7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05B7E1-DD76-4FB8-8FE3-150EA5049D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ADA541-4E59-4D8D-8389-872973840941}"/>
              </a:ext>
            </a:extLst>
          </p:cNvPr>
          <p:cNvSpPr>
            <a:spLocks noGrp="1"/>
          </p:cNvSpPr>
          <p:nvPr>
            <p:ph type="dt" sz="half" idx="10"/>
          </p:nvPr>
        </p:nvSpPr>
        <p:spPr/>
        <p:txBody>
          <a:bodyPr/>
          <a:lstStyle/>
          <a:p>
            <a:fld id="{54E382A7-FCC0-41F2-A3D2-86A5A3BBA31C}" type="datetimeFigureOut">
              <a:rPr lang="en-US" smtClean="0"/>
              <a:t>3/19/2020</a:t>
            </a:fld>
            <a:endParaRPr lang="en-US"/>
          </a:p>
        </p:txBody>
      </p:sp>
      <p:sp>
        <p:nvSpPr>
          <p:cNvPr id="5" name="Footer Placeholder 4">
            <a:extLst>
              <a:ext uri="{FF2B5EF4-FFF2-40B4-BE49-F238E27FC236}">
                <a16:creationId xmlns:a16="http://schemas.microsoft.com/office/drawing/2014/main" id="{F208FC43-BD1E-47D4-924B-486FCFECC5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E9238-F458-4032-AD9C-53628D67FAC9}"/>
              </a:ext>
            </a:extLst>
          </p:cNvPr>
          <p:cNvSpPr>
            <a:spLocks noGrp="1"/>
          </p:cNvSpPr>
          <p:nvPr>
            <p:ph type="sldNum" sz="quarter" idx="12"/>
          </p:nvPr>
        </p:nvSpPr>
        <p:spPr/>
        <p:txBody>
          <a:bodyPr/>
          <a:lstStyle/>
          <a:p>
            <a:fld id="{5FCB2233-8E36-408F-8BF0-E3D7EC20069E}" type="slidenum">
              <a:rPr lang="en-US" smtClean="0"/>
              <a:t>‹#›</a:t>
            </a:fld>
            <a:endParaRPr lang="en-US"/>
          </a:p>
        </p:txBody>
      </p:sp>
    </p:spTree>
    <p:extLst>
      <p:ext uri="{BB962C8B-B14F-4D97-AF65-F5344CB8AC3E}">
        <p14:creationId xmlns:p14="http://schemas.microsoft.com/office/powerpoint/2010/main" val="1490054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44896-AAF7-4AA2-A719-C25257A091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7B4662-1558-4270-9862-DA2FF253E5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BB03A-D815-491C-BC3B-C4687775CEFC}"/>
              </a:ext>
            </a:extLst>
          </p:cNvPr>
          <p:cNvSpPr>
            <a:spLocks noGrp="1"/>
          </p:cNvSpPr>
          <p:nvPr>
            <p:ph type="dt" sz="half" idx="10"/>
          </p:nvPr>
        </p:nvSpPr>
        <p:spPr/>
        <p:txBody>
          <a:bodyPr/>
          <a:lstStyle/>
          <a:p>
            <a:fld id="{54E382A7-FCC0-41F2-A3D2-86A5A3BBA31C}" type="datetimeFigureOut">
              <a:rPr lang="en-US" smtClean="0"/>
              <a:t>3/19/2020</a:t>
            </a:fld>
            <a:endParaRPr lang="en-US"/>
          </a:p>
        </p:txBody>
      </p:sp>
      <p:sp>
        <p:nvSpPr>
          <p:cNvPr id="5" name="Footer Placeholder 4">
            <a:extLst>
              <a:ext uri="{FF2B5EF4-FFF2-40B4-BE49-F238E27FC236}">
                <a16:creationId xmlns:a16="http://schemas.microsoft.com/office/drawing/2014/main" id="{71115A09-91DA-4858-AB3B-46A2266AA2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C709E-7B46-4CCD-B655-89DA5E43DE06}"/>
              </a:ext>
            </a:extLst>
          </p:cNvPr>
          <p:cNvSpPr>
            <a:spLocks noGrp="1"/>
          </p:cNvSpPr>
          <p:nvPr>
            <p:ph type="sldNum" sz="quarter" idx="12"/>
          </p:nvPr>
        </p:nvSpPr>
        <p:spPr/>
        <p:txBody>
          <a:bodyPr/>
          <a:lstStyle/>
          <a:p>
            <a:fld id="{5FCB2233-8E36-408F-8BF0-E3D7EC20069E}" type="slidenum">
              <a:rPr lang="en-US" smtClean="0"/>
              <a:t>‹#›</a:t>
            </a:fld>
            <a:endParaRPr lang="en-US"/>
          </a:p>
        </p:txBody>
      </p:sp>
    </p:spTree>
    <p:extLst>
      <p:ext uri="{BB962C8B-B14F-4D97-AF65-F5344CB8AC3E}">
        <p14:creationId xmlns:p14="http://schemas.microsoft.com/office/powerpoint/2010/main" val="2987502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0601C4-D64E-4410-BA45-2BC3E01683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F94F1A-CBFC-4DBD-8897-F5F60240F9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023AA-42A2-48C5-86FA-EFDC9502A1B9}"/>
              </a:ext>
            </a:extLst>
          </p:cNvPr>
          <p:cNvSpPr>
            <a:spLocks noGrp="1"/>
          </p:cNvSpPr>
          <p:nvPr>
            <p:ph type="dt" sz="half" idx="10"/>
          </p:nvPr>
        </p:nvSpPr>
        <p:spPr/>
        <p:txBody>
          <a:bodyPr/>
          <a:lstStyle/>
          <a:p>
            <a:fld id="{54E382A7-FCC0-41F2-A3D2-86A5A3BBA31C}" type="datetimeFigureOut">
              <a:rPr lang="en-US" smtClean="0"/>
              <a:t>3/19/2020</a:t>
            </a:fld>
            <a:endParaRPr lang="en-US"/>
          </a:p>
        </p:txBody>
      </p:sp>
      <p:sp>
        <p:nvSpPr>
          <p:cNvPr id="5" name="Footer Placeholder 4">
            <a:extLst>
              <a:ext uri="{FF2B5EF4-FFF2-40B4-BE49-F238E27FC236}">
                <a16:creationId xmlns:a16="http://schemas.microsoft.com/office/drawing/2014/main" id="{9157DE58-6B40-4713-BF6D-8F7E13981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4D775-7C80-4185-87D8-80FECB132822}"/>
              </a:ext>
            </a:extLst>
          </p:cNvPr>
          <p:cNvSpPr>
            <a:spLocks noGrp="1"/>
          </p:cNvSpPr>
          <p:nvPr>
            <p:ph type="sldNum" sz="quarter" idx="12"/>
          </p:nvPr>
        </p:nvSpPr>
        <p:spPr/>
        <p:txBody>
          <a:bodyPr/>
          <a:lstStyle/>
          <a:p>
            <a:fld id="{5FCB2233-8E36-408F-8BF0-E3D7EC20069E}" type="slidenum">
              <a:rPr lang="en-US" smtClean="0"/>
              <a:t>‹#›</a:t>
            </a:fld>
            <a:endParaRPr lang="en-US"/>
          </a:p>
        </p:txBody>
      </p:sp>
    </p:spTree>
    <p:extLst>
      <p:ext uri="{BB962C8B-B14F-4D97-AF65-F5344CB8AC3E}">
        <p14:creationId xmlns:p14="http://schemas.microsoft.com/office/powerpoint/2010/main" val="1104434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3200" y="2587626"/>
            <a:ext cx="8128000" cy="1222375"/>
          </a:xfrm>
        </p:spPr>
        <p:txBody>
          <a:bodyPr>
            <a:normAutofit/>
          </a:bodyPr>
          <a:lstStyle>
            <a:lvl1pPr algn="ctr">
              <a:defRPr sz="2400">
                <a:solidFill>
                  <a:srgbClr val="AD905E"/>
                </a:solidFill>
                <a:latin typeface="Verdana" pitchFamily="34" charset="0"/>
                <a:ea typeface="Verdana" pitchFamily="34" charset="0"/>
                <a:cs typeface="Verdana" pitchFamily="34" charset="0"/>
              </a:defRPr>
            </a:lvl1pPr>
          </a:lstStyle>
          <a:p>
            <a:r>
              <a:rPr lang="en-US" dirty="0"/>
              <a:t>Click to edit Master title style</a:t>
            </a:r>
          </a:p>
        </p:txBody>
      </p:sp>
      <p:sp>
        <p:nvSpPr>
          <p:cNvPr id="3" name="Subtitle 2"/>
          <p:cNvSpPr>
            <a:spLocks noGrp="1"/>
          </p:cNvSpPr>
          <p:nvPr>
            <p:ph type="subTitle" idx="1"/>
          </p:nvPr>
        </p:nvSpPr>
        <p:spPr>
          <a:xfrm>
            <a:off x="203200" y="3886200"/>
            <a:ext cx="8128000" cy="1752600"/>
          </a:xfrm>
        </p:spPr>
        <p:txBody>
          <a:bodyPr/>
          <a:lstStyle>
            <a:lvl1pPr marL="0" indent="0" algn="ctr">
              <a:buNone/>
              <a:defRPr sz="1600">
                <a:solidFill>
                  <a:schemeClr val="bg1"/>
                </a:solidFill>
                <a:latin typeface="Verdana" pitchFamily="34" charset="0"/>
                <a:ea typeface="Verdana" pitchFamily="34" charset="0"/>
                <a:cs typeface="Verdan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007946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406400" y="1066800"/>
            <a:ext cx="11379200" cy="5257800"/>
          </a:xfrm>
        </p:spPr>
        <p:txBody>
          <a:bodyPr/>
          <a:lstStyle>
            <a:lvl1pPr>
              <a:buClr>
                <a:schemeClr val="accent2">
                  <a:lumMod val="50000"/>
                </a:schemeClr>
              </a:buClr>
              <a:buSzPct val="75000"/>
              <a:buFont typeface="Wingdings" pitchFamily="2" charset="2"/>
              <a:buChar char="v"/>
              <a:defRPr>
                <a:solidFill>
                  <a:schemeClr val="tx1"/>
                </a:solidFill>
              </a:defRPr>
            </a:lvl1pPr>
            <a:lvl2pPr>
              <a:buClr>
                <a:srgbClr val="245E7C"/>
              </a:buClr>
              <a:buFont typeface="Wingdings" pitchFamily="2" charset="2"/>
              <a:buChar char="§"/>
              <a:defRPr/>
            </a:lvl2pPr>
            <a:lvl3pPr>
              <a:buClr>
                <a:srgbClr val="AD905E"/>
              </a:buClr>
              <a:buFont typeface="Courier New" pitchFamily="49" charset="0"/>
              <a:buChar char="o"/>
              <a:defRPr/>
            </a:lvl3pPr>
            <a:lvl4pPr>
              <a:buClr>
                <a:schemeClr val="accent2">
                  <a:lumMod val="50000"/>
                </a:schemeClr>
              </a:buClr>
              <a:buSzPct val="125000"/>
              <a:buFont typeface="Wingdings" pitchFamily="2" charset="2"/>
              <a:buChar char="§"/>
              <a:defRPr/>
            </a:lvl4pPr>
            <a:lvl5pPr>
              <a:buClr>
                <a:srgbClr val="245E7C"/>
              </a:buClr>
              <a:buSzPct val="85000"/>
              <a:buFont typeface="Courier New"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609600" y="198438"/>
            <a:ext cx="11176000" cy="487362"/>
          </a:xfrm>
        </p:spPr>
        <p:txBody>
          <a:bodyPr/>
          <a:lstStyle>
            <a:lvl1pPr>
              <a:defRPr/>
            </a:lvl1pPr>
          </a:lstStyle>
          <a:p>
            <a:r>
              <a:rPr lang="en-US" dirty="0"/>
              <a:t>Click to edit Master title style</a:t>
            </a:r>
          </a:p>
        </p:txBody>
      </p:sp>
      <p:sp>
        <p:nvSpPr>
          <p:cNvPr id="4" name="Footer Placeholder 7">
            <a:extLst>
              <a:ext uri="{FF2B5EF4-FFF2-40B4-BE49-F238E27FC236}">
                <a16:creationId xmlns:a16="http://schemas.microsoft.com/office/drawing/2014/main" id="{EA7E26AB-0767-4D3E-BBA1-14682876361D}"/>
              </a:ext>
            </a:extLst>
          </p:cNvPr>
          <p:cNvSpPr>
            <a:spLocks noGrp="1"/>
          </p:cNvSpPr>
          <p:nvPr>
            <p:ph type="ftr" sz="quarter" idx="13"/>
          </p:nvPr>
        </p:nvSpPr>
        <p:spPr>
          <a:xfrm>
            <a:off x="406400" y="6400800"/>
            <a:ext cx="10972800" cy="457200"/>
          </a:xfrm>
        </p:spPr>
        <p:txBody>
          <a:bodyPr/>
          <a:lstStyle>
            <a:lvl1pPr>
              <a:defRPr/>
            </a:lvl1pPr>
          </a:lstStyle>
          <a:p>
            <a:pPr>
              <a:defRPr/>
            </a:pPr>
            <a:r>
              <a:rPr lang="en-CA"/>
              <a:t>[Unit name – Lecture title – Prof name]</a:t>
            </a:r>
            <a:endParaRPr lang="en-US"/>
          </a:p>
        </p:txBody>
      </p:sp>
    </p:spTree>
    <p:extLst>
      <p:ext uri="{BB962C8B-B14F-4D97-AF65-F5344CB8AC3E}">
        <p14:creationId xmlns:p14="http://schemas.microsoft.com/office/powerpoint/2010/main" val="3367771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63F7-A230-4FC5-A688-C7F59F78C4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070A16-4373-4F22-9446-16B4E9E25D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B8297A-DF36-498E-AF49-347D2FD1535C}"/>
              </a:ext>
            </a:extLst>
          </p:cNvPr>
          <p:cNvSpPr>
            <a:spLocks noGrp="1"/>
          </p:cNvSpPr>
          <p:nvPr>
            <p:ph type="dt" sz="half" idx="10"/>
          </p:nvPr>
        </p:nvSpPr>
        <p:spPr/>
        <p:txBody>
          <a:bodyPr/>
          <a:lstStyle/>
          <a:p>
            <a:fld id="{54E382A7-FCC0-41F2-A3D2-86A5A3BBA31C}" type="datetimeFigureOut">
              <a:rPr lang="en-US" smtClean="0"/>
              <a:t>3/19/2020</a:t>
            </a:fld>
            <a:endParaRPr lang="en-US"/>
          </a:p>
        </p:txBody>
      </p:sp>
      <p:sp>
        <p:nvSpPr>
          <p:cNvPr id="5" name="Footer Placeholder 4">
            <a:extLst>
              <a:ext uri="{FF2B5EF4-FFF2-40B4-BE49-F238E27FC236}">
                <a16:creationId xmlns:a16="http://schemas.microsoft.com/office/drawing/2014/main" id="{9F6F76E6-B30A-420E-8437-A1A7C6D32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01D3D3-E7D6-4E83-9E31-EF111D683968}"/>
              </a:ext>
            </a:extLst>
          </p:cNvPr>
          <p:cNvSpPr>
            <a:spLocks noGrp="1"/>
          </p:cNvSpPr>
          <p:nvPr>
            <p:ph type="sldNum" sz="quarter" idx="12"/>
          </p:nvPr>
        </p:nvSpPr>
        <p:spPr/>
        <p:txBody>
          <a:bodyPr/>
          <a:lstStyle/>
          <a:p>
            <a:fld id="{5FCB2233-8E36-408F-8BF0-E3D7EC20069E}" type="slidenum">
              <a:rPr lang="en-US" smtClean="0"/>
              <a:t>‹#›</a:t>
            </a:fld>
            <a:endParaRPr lang="en-US"/>
          </a:p>
        </p:txBody>
      </p:sp>
    </p:spTree>
    <p:extLst>
      <p:ext uri="{BB962C8B-B14F-4D97-AF65-F5344CB8AC3E}">
        <p14:creationId xmlns:p14="http://schemas.microsoft.com/office/powerpoint/2010/main" val="2770157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5AD6-03DA-4430-81B0-87665A297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765AEF-D1D2-4BAA-8D9B-CAD02D2D50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071683-8A5C-485F-906D-FA03343BC932}"/>
              </a:ext>
            </a:extLst>
          </p:cNvPr>
          <p:cNvSpPr>
            <a:spLocks noGrp="1"/>
          </p:cNvSpPr>
          <p:nvPr>
            <p:ph type="dt" sz="half" idx="10"/>
          </p:nvPr>
        </p:nvSpPr>
        <p:spPr/>
        <p:txBody>
          <a:bodyPr/>
          <a:lstStyle/>
          <a:p>
            <a:fld id="{54E382A7-FCC0-41F2-A3D2-86A5A3BBA31C}" type="datetimeFigureOut">
              <a:rPr lang="en-US" smtClean="0"/>
              <a:t>3/19/2020</a:t>
            </a:fld>
            <a:endParaRPr lang="en-US"/>
          </a:p>
        </p:txBody>
      </p:sp>
      <p:sp>
        <p:nvSpPr>
          <p:cNvPr id="5" name="Footer Placeholder 4">
            <a:extLst>
              <a:ext uri="{FF2B5EF4-FFF2-40B4-BE49-F238E27FC236}">
                <a16:creationId xmlns:a16="http://schemas.microsoft.com/office/drawing/2014/main" id="{A0368DDF-233D-49C0-8745-B3C732DC3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CC54B-1B72-43C1-994B-4E99B7F5F6D8}"/>
              </a:ext>
            </a:extLst>
          </p:cNvPr>
          <p:cNvSpPr>
            <a:spLocks noGrp="1"/>
          </p:cNvSpPr>
          <p:nvPr>
            <p:ph type="sldNum" sz="quarter" idx="12"/>
          </p:nvPr>
        </p:nvSpPr>
        <p:spPr/>
        <p:txBody>
          <a:bodyPr/>
          <a:lstStyle/>
          <a:p>
            <a:fld id="{5FCB2233-8E36-408F-8BF0-E3D7EC20069E}" type="slidenum">
              <a:rPr lang="en-US" smtClean="0"/>
              <a:t>‹#›</a:t>
            </a:fld>
            <a:endParaRPr lang="en-US"/>
          </a:p>
        </p:txBody>
      </p:sp>
    </p:spTree>
    <p:extLst>
      <p:ext uri="{BB962C8B-B14F-4D97-AF65-F5344CB8AC3E}">
        <p14:creationId xmlns:p14="http://schemas.microsoft.com/office/powerpoint/2010/main" val="2681823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46CF-A9C1-48BF-98D6-83D3C1B41E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EC076E-8335-4C4F-90D3-C037AE9D5E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94CB44-D687-452C-B091-5C606BE451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4C63E3-C226-4D5F-93C0-0EE44ECCFC62}"/>
              </a:ext>
            </a:extLst>
          </p:cNvPr>
          <p:cNvSpPr>
            <a:spLocks noGrp="1"/>
          </p:cNvSpPr>
          <p:nvPr>
            <p:ph type="dt" sz="half" idx="10"/>
          </p:nvPr>
        </p:nvSpPr>
        <p:spPr/>
        <p:txBody>
          <a:bodyPr/>
          <a:lstStyle/>
          <a:p>
            <a:fld id="{54E382A7-FCC0-41F2-A3D2-86A5A3BBA31C}" type="datetimeFigureOut">
              <a:rPr lang="en-US" smtClean="0"/>
              <a:t>3/19/2020</a:t>
            </a:fld>
            <a:endParaRPr lang="en-US"/>
          </a:p>
        </p:txBody>
      </p:sp>
      <p:sp>
        <p:nvSpPr>
          <p:cNvPr id="6" name="Footer Placeholder 5">
            <a:extLst>
              <a:ext uri="{FF2B5EF4-FFF2-40B4-BE49-F238E27FC236}">
                <a16:creationId xmlns:a16="http://schemas.microsoft.com/office/drawing/2014/main" id="{F6D59318-D4BA-4B8A-9041-D9203DE2A9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4360D7-4554-425C-B97A-F38491D48BD4}"/>
              </a:ext>
            </a:extLst>
          </p:cNvPr>
          <p:cNvSpPr>
            <a:spLocks noGrp="1"/>
          </p:cNvSpPr>
          <p:nvPr>
            <p:ph type="sldNum" sz="quarter" idx="12"/>
          </p:nvPr>
        </p:nvSpPr>
        <p:spPr/>
        <p:txBody>
          <a:bodyPr/>
          <a:lstStyle/>
          <a:p>
            <a:fld id="{5FCB2233-8E36-408F-8BF0-E3D7EC20069E}" type="slidenum">
              <a:rPr lang="en-US" smtClean="0"/>
              <a:t>‹#›</a:t>
            </a:fld>
            <a:endParaRPr lang="en-US"/>
          </a:p>
        </p:txBody>
      </p:sp>
    </p:spTree>
    <p:extLst>
      <p:ext uri="{BB962C8B-B14F-4D97-AF65-F5344CB8AC3E}">
        <p14:creationId xmlns:p14="http://schemas.microsoft.com/office/powerpoint/2010/main" val="382041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49E0-1967-4EDD-9680-6F169AD955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3900C7-AC65-4CCD-A3B7-E6FA2A0C36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DFEA5D-A574-4849-8385-C1A2508461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968A46-6599-4C3C-8460-6A463A648A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4DCA4-AABA-409B-9878-ECEB612569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E20C2-9CED-4DF6-9AF7-497F9637B854}"/>
              </a:ext>
            </a:extLst>
          </p:cNvPr>
          <p:cNvSpPr>
            <a:spLocks noGrp="1"/>
          </p:cNvSpPr>
          <p:nvPr>
            <p:ph type="dt" sz="half" idx="10"/>
          </p:nvPr>
        </p:nvSpPr>
        <p:spPr/>
        <p:txBody>
          <a:bodyPr/>
          <a:lstStyle/>
          <a:p>
            <a:fld id="{54E382A7-FCC0-41F2-A3D2-86A5A3BBA31C}" type="datetimeFigureOut">
              <a:rPr lang="en-US" smtClean="0"/>
              <a:t>3/19/2020</a:t>
            </a:fld>
            <a:endParaRPr lang="en-US"/>
          </a:p>
        </p:txBody>
      </p:sp>
      <p:sp>
        <p:nvSpPr>
          <p:cNvPr id="8" name="Footer Placeholder 7">
            <a:extLst>
              <a:ext uri="{FF2B5EF4-FFF2-40B4-BE49-F238E27FC236}">
                <a16:creationId xmlns:a16="http://schemas.microsoft.com/office/drawing/2014/main" id="{583F1AA5-91F0-4975-952E-70CBC16B10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2C8F25-8BC7-418E-A2E7-2E28C556BD29}"/>
              </a:ext>
            </a:extLst>
          </p:cNvPr>
          <p:cNvSpPr>
            <a:spLocks noGrp="1"/>
          </p:cNvSpPr>
          <p:nvPr>
            <p:ph type="sldNum" sz="quarter" idx="12"/>
          </p:nvPr>
        </p:nvSpPr>
        <p:spPr/>
        <p:txBody>
          <a:bodyPr/>
          <a:lstStyle/>
          <a:p>
            <a:fld id="{5FCB2233-8E36-408F-8BF0-E3D7EC20069E}" type="slidenum">
              <a:rPr lang="en-US" smtClean="0"/>
              <a:t>‹#›</a:t>
            </a:fld>
            <a:endParaRPr lang="en-US"/>
          </a:p>
        </p:txBody>
      </p:sp>
    </p:spTree>
    <p:extLst>
      <p:ext uri="{BB962C8B-B14F-4D97-AF65-F5344CB8AC3E}">
        <p14:creationId xmlns:p14="http://schemas.microsoft.com/office/powerpoint/2010/main" val="399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B8D4-98DD-4BFB-8A17-BA757DF34D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EB1F11-A028-442A-9AF6-C4B7D00C42A4}"/>
              </a:ext>
            </a:extLst>
          </p:cNvPr>
          <p:cNvSpPr>
            <a:spLocks noGrp="1"/>
          </p:cNvSpPr>
          <p:nvPr>
            <p:ph type="dt" sz="half" idx="10"/>
          </p:nvPr>
        </p:nvSpPr>
        <p:spPr/>
        <p:txBody>
          <a:bodyPr/>
          <a:lstStyle/>
          <a:p>
            <a:fld id="{54E382A7-FCC0-41F2-A3D2-86A5A3BBA31C}" type="datetimeFigureOut">
              <a:rPr lang="en-US" smtClean="0"/>
              <a:t>3/19/2020</a:t>
            </a:fld>
            <a:endParaRPr lang="en-US"/>
          </a:p>
        </p:txBody>
      </p:sp>
      <p:sp>
        <p:nvSpPr>
          <p:cNvPr id="4" name="Footer Placeholder 3">
            <a:extLst>
              <a:ext uri="{FF2B5EF4-FFF2-40B4-BE49-F238E27FC236}">
                <a16:creationId xmlns:a16="http://schemas.microsoft.com/office/drawing/2014/main" id="{497CB660-AB77-4D62-8577-863F368D2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AC3CAB-6C0E-486D-9226-8256CDC6143F}"/>
              </a:ext>
            </a:extLst>
          </p:cNvPr>
          <p:cNvSpPr>
            <a:spLocks noGrp="1"/>
          </p:cNvSpPr>
          <p:nvPr>
            <p:ph type="sldNum" sz="quarter" idx="12"/>
          </p:nvPr>
        </p:nvSpPr>
        <p:spPr/>
        <p:txBody>
          <a:bodyPr/>
          <a:lstStyle/>
          <a:p>
            <a:fld id="{5FCB2233-8E36-408F-8BF0-E3D7EC20069E}" type="slidenum">
              <a:rPr lang="en-US" smtClean="0"/>
              <a:t>‹#›</a:t>
            </a:fld>
            <a:endParaRPr lang="en-US"/>
          </a:p>
        </p:txBody>
      </p:sp>
    </p:spTree>
    <p:extLst>
      <p:ext uri="{BB962C8B-B14F-4D97-AF65-F5344CB8AC3E}">
        <p14:creationId xmlns:p14="http://schemas.microsoft.com/office/powerpoint/2010/main" val="1075503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EA12EE-6C10-4314-A42A-96E668266CB3}"/>
              </a:ext>
            </a:extLst>
          </p:cNvPr>
          <p:cNvSpPr>
            <a:spLocks noGrp="1"/>
          </p:cNvSpPr>
          <p:nvPr>
            <p:ph type="dt" sz="half" idx="10"/>
          </p:nvPr>
        </p:nvSpPr>
        <p:spPr/>
        <p:txBody>
          <a:bodyPr/>
          <a:lstStyle/>
          <a:p>
            <a:fld id="{54E382A7-FCC0-41F2-A3D2-86A5A3BBA31C}" type="datetimeFigureOut">
              <a:rPr lang="en-US" smtClean="0"/>
              <a:t>3/19/2020</a:t>
            </a:fld>
            <a:endParaRPr lang="en-US"/>
          </a:p>
        </p:txBody>
      </p:sp>
      <p:sp>
        <p:nvSpPr>
          <p:cNvPr id="3" name="Footer Placeholder 2">
            <a:extLst>
              <a:ext uri="{FF2B5EF4-FFF2-40B4-BE49-F238E27FC236}">
                <a16:creationId xmlns:a16="http://schemas.microsoft.com/office/drawing/2014/main" id="{8DDDE6AD-762D-4249-8631-93EF266C26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869945-C853-4DC7-8E32-E24E014E4B02}"/>
              </a:ext>
            </a:extLst>
          </p:cNvPr>
          <p:cNvSpPr>
            <a:spLocks noGrp="1"/>
          </p:cNvSpPr>
          <p:nvPr>
            <p:ph type="sldNum" sz="quarter" idx="12"/>
          </p:nvPr>
        </p:nvSpPr>
        <p:spPr/>
        <p:txBody>
          <a:bodyPr/>
          <a:lstStyle/>
          <a:p>
            <a:fld id="{5FCB2233-8E36-408F-8BF0-E3D7EC20069E}" type="slidenum">
              <a:rPr lang="en-US" smtClean="0"/>
              <a:t>‹#›</a:t>
            </a:fld>
            <a:endParaRPr lang="en-US"/>
          </a:p>
        </p:txBody>
      </p:sp>
    </p:spTree>
    <p:extLst>
      <p:ext uri="{BB962C8B-B14F-4D97-AF65-F5344CB8AC3E}">
        <p14:creationId xmlns:p14="http://schemas.microsoft.com/office/powerpoint/2010/main" val="3273251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5E320-5D76-442D-A447-C250013753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EB9844-9CEA-424F-ACFF-A4C961FFDE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E7A766-F58F-4680-86B4-E9249950B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30B513-361D-45ED-B047-C7EB827FFFEF}"/>
              </a:ext>
            </a:extLst>
          </p:cNvPr>
          <p:cNvSpPr>
            <a:spLocks noGrp="1"/>
          </p:cNvSpPr>
          <p:nvPr>
            <p:ph type="dt" sz="half" idx="10"/>
          </p:nvPr>
        </p:nvSpPr>
        <p:spPr/>
        <p:txBody>
          <a:bodyPr/>
          <a:lstStyle/>
          <a:p>
            <a:fld id="{54E382A7-FCC0-41F2-A3D2-86A5A3BBA31C}" type="datetimeFigureOut">
              <a:rPr lang="en-US" smtClean="0"/>
              <a:t>3/19/2020</a:t>
            </a:fld>
            <a:endParaRPr lang="en-US"/>
          </a:p>
        </p:txBody>
      </p:sp>
      <p:sp>
        <p:nvSpPr>
          <p:cNvPr id="6" name="Footer Placeholder 5">
            <a:extLst>
              <a:ext uri="{FF2B5EF4-FFF2-40B4-BE49-F238E27FC236}">
                <a16:creationId xmlns:a16="http://schemas.microsoft.com/office/drawing/2014/main" id="{BB665F4E-FCA1-4BAB-A6D4-B2FD6B21C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3BD2D5-C601-41D9-81C5-AFA4FCB2237E}"/>
              </a:ext>
            </a:extLst>
          </p:cNvPr>
          <p:cNvSpPr>
            <a:spLocks noGrp="1"/>
          </p:cNvSpPr>
          <p:nvPr>
            <p:ph type="sldNum" sz="quarter" idx="12"/>
          </p:nvPr>
        </p:nvSpPr>
        <p:spPr/>
        <p:txBody>
          <a:bodyPr/>
          <a:lstStyle/>
          <a:p>
            <a:fld id="{5FCB2233-8E36-408F-8BF0-E3D7EC20069E}" type="slidenum">
              <a:rPr lang="en-US" smtClean="0"/>
              <a:t>‹#›</a:t>
            </a:fld>
            <a:endParaRPr lang="en-US"/>
          </a:p>
        </p:txBody>
      </p:sp>
    </p:spTree>
    <p:extLst>
      <p:ext uri="{BB962C8B-B14F-4D97-AF65-F5344CB8AC3E}">
        <p14:creationId xmlns:p14="http://schemas.microsoft.com/office/powerpoint/2010/main" val="2062268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5F07-0A27-44E6-BBB9-37584D97E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69D392-2C2F-4FC6-A333-8773F602AB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A15AB04-DB9F-4A3B-A2B4-741D551D4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000085-B6B4-4614-B072-4689D1498964}"/>
              </a:ext>
            </a:extLst>
          </p:cNvPr>
          <p:cNvSpPr>
            <a:spLocks noGrp="1"/>
          </p:cNvSpPr>
          <p:nvPr>
            <p:ph type="dt" sz="half" idx="10"/>
          </p:nvPr>
        </p:nvSpPr>
        <p:spPr/>
        <p:txBody>
          <a:bodyPr/>
          <a:lstStyle/>
          <a:p>
            <a:fld id="{54E382A7-FCC0-41F2-A3D2-86A5A3BBA31C}" type="datetimeFigureOut">
              <a:rPr lang="en-US" smtClean="0"/>
              <a:t>3/19/2020</a:t>
            </a:fld>
            <a:endParaRPr lang="en-US"/>
          </a:p>
        </p:txBody>
      </p:sp>
      <p:sp>
        <p:nvSpPr>
          <p:cNvPr id="6" name="Footer Placeholder 5">
            <a:extLst>
              <a:ext uri="{FF2B5EF4-FFF2-40B4-BE49-F238E27FC236}">
                <a16:creationId xmlns:a16="http://schemas.microsoft.com/office/drawing/2014/main" id="{31CA9049-B1CB-4340-87B3-174018760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EA1942-5D7B-4B97-837A-048B17BD16C8}"/>
              </a:ext>
            </a:extLst>
          </p:cNvPr>
          <p:cNvSpPr>
            <a:spLocks noGrp="1"/>
          </p:cNvSpPr>
          <p:nvPr>
            <p:ph type="sldNum" sz="quarter" idx="12"/>
          </p:nvPr>
        </p:nvSpPr>
        <p:spPr/>
        <p:txBody>
          <a:bodyPr/>
          <a:lstStyle/>
          <a:p>
            <a:fld id="{5FCB2233-8E36-408F-8BF0-E3D7EC20069E}" type="slidenum">
              <a:rPr lang="en-US" smtClean="0"/>
              <a:t>‹#›</a:t>
            </a:fld>
            <a:endParaRPr lang="en-US"/>
          </a:p>
        </p:txBody>
      </p:sp>
    </p:spTree>
    <p:extLst>
      <p:ext uri="{BB962C8B-B14F-4D97-AF65-F5344CB8AC3E}">
        <p14:creationId xmlns:p14="http://schemas.microsoft.com/office/powerpoint/2010/main" val="345836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C86731-E832-4F92-B038-04B6F9DEFB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D0C0DE-0CAA-40C6-BAE4-B816782112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72ADFC-2484-4685-8CEC-5739A8693D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E382A7-FCC0-41F2-A3D2-86A5A3BBA31C}" type="datetimeFigureOut">
              <a:rPr lang="en-US" smtClean="0"/>
              <a:t>3/19/2020</a:t>
            </a:fld>
            <a:endParaRPr lang="en-US"/>
          </a:p>
        </p:txBody>
      </p:sp>
      <p:sp>
        <p:nvSpPr>
          <p:cNvPr id="5" name="Footer Placeholder 4">
            <a:extLst>
              <a:ext uri="{FF2B5EF4-FFF2-40B4-BE49-F238E27FC236}">
                <a16:creationId xmlns:a16="http://schemas.microsoft.com/office/drawing/2014/main" id="{395533D3-1DD5-42FF-BE6E-3A0A7FA13B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C5FEE7-87F5-4C74-9A08-FB1F18639F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B2233-8E36-408F-8BF0-E3D7EC20069E}" type="slidenum">
              <a:rPr lang="en-US" smtClean="0"/>
              <a:t>‹#›</a:t>
            </a:fld>
            <a:endParaRPr lang="en-US"/>
          </a:p>
        </p:txBody>
      </p:sp>
    </p:spTree>
    <p:extLst>
      <p:ext uri="{BB962C8B-B14F-4D97-AF65-F5344CB8AC3E}">
        <p14:creationId xmlns:p14="http://schemas.microsoft.com/office/powerpoint/2010/main" val="1331125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592EF86-997A-4E6B-B378-7B97E04D9EFC}"/>
              </a:ext>
            </a:extLst>
          </p:cNvPr>
          <p:cNvSpPr>
            <a:spLocks noGrp="1"/>
          </p:cNvSpPr>
          <p:nvPr>
            <p:ph type="title"/>
          </p:nvPr>
        </p:nvSpPr>
        <p:spPr bwMode="auto">
          <a:xfrm>
            <a:off x="609600" y="228601"/>
            <a:ext cx="113792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C2FCC41-99C3-41B6-AF9E-8F060FD3C7DC}"/>
              </a:ext>
            </a:extLst>
          </p:cNvPr>
          <p:cNvSpPr>
            <a:spLocks noGrp="1"/>
          </p:cNvSpPr>
          <p:nvPr>
            <p:ph type="body" idx="1"/>
          </p:nvPr>
        </p:nvSpPr>
        <p:spPr bwMode="auto">
          <a:xfrm>
            <a:off x="609600" y="1219200"/>
            <a:ext cx="10972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E0B8AC2C-CC20-4A10-B602-F7F543352525}"/>
              </a:ext>
            </a:extLst>
          </p:cNvPr>
          <p:cNvSpPr>
            <a:spLocks noGrp="1"/>
          </p:cNvSpPr>
          <p:nvPr>
            <p:ph type="ftr" sz="quarter" idx="3"/>
          </p:nvPr>
        </p:nvSpPr>
        <p:spPr>
          <a:xfrm>
            <a:off x="609600" y="6400801"/>
            <a:ext cx="8229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mn-lt"/>
                <a:cs typeface="+mn-cs"/>
              </a:defRPr>
            </a:lvl1pPr>
          </a:lstStyle>
          <a:p>
            <a:pPr>
              <a:defRPr/>
            </a:pPr>
            <a:r>
              <a:rPr lang="en-CA"/>
              <a:t>[Unit name – Lecture title – Prof name]</a:t>
            </a:r>
            <a:endParaRPr lang="en-US"/>
          </a:p>
        </p:txBody>
      </p:sp>
    </p:spTree>
    <p:extLst>
      <p:ext uri="{BB962C8B-B14F-4D97-AF65-F5344CB8AC3E}">
        <p14:creationId xmlns:p14="http://schemas.microsoft.com/office/powerpoint/2010/main" val="2142499723"/>
      </p:ext>
    </p:extLst>
  </p:cSld>
  <p:clrMap bg1="lt1" tx1="dk1" bg2="lt2" tx2="dk2" accent1="accent1" accent2="accent2" accent3="accent3" accent4="accent4" accent5="accent5" accent6="accent6" hlink="hlink" folHlink="folHlink"/>
  <p:sldLayoutIdLst>
    <p:sldLayoutId id="2147483661" r:id="rId1"/>
    <p:sldLayoutId id="2147483662" r:id="rId2"/>
  </p:sldLayoutIdLst>
  <p:hf sldNum="0" hdr="0" dt="0"/>
  <p:txStyles>
    <p:titleStyle>
      <a:lvl1pPr algn="l" rtl="0" eaLnBrk="0" fontAlgn="base" hangingPunct="0">
        <a:spcBef>
          <a:spcPct val="0"/>
        </a:spcBef>
        <a:spcAft>
          <a:spcPct val="0"/>
        </a:spcAft>
        <a:defRPr sz="2000" b="1" kern="1200">
          <a:solidFill>
            <a:schemeClr val="bg1"/>
          </a:solidFill>
          <a:latin typeface="Verdana" pitchFamily="34" charset="0"/>
          <a:ea typeface="Verdana" pitchFamily="34" charset="0"/>
          <a:cs typeface="Verdana" pitchFamily="34" charset="0"/>
        </a:defRPr>
      </a:lvl1pPr>
      <a:lvl2pPr algn="l" rtl="0" eaLnBrk="0" fontAlgn="base" hangingPunct="0">
        <a:spcBef>
          <a:spcPct val="0"/>
        </a:spcBef>
        <a:spcAft>
          <a:spcPct val="0"/>
        </a:spcAft>
        <a:defRPr sz="2000" b="1">
          <a:solidFill>
            <a:schemeClr val="bg1"/>
          </a:solidFill>
          <a:latin typeface="Verdana" pitchFamily="34" charset="0"/>
          <a:ea typeface="Verdana" pitchFamily="34" charset="0"/>
          <a:cs typeface="Verdana" pitchFamily="34" charset="0"/>
        </a:defRPr>
      </a:lvl2pPr>
      <a:lvl3pPr algn="l" rtl="0" eaLnBrk="0" fontAlgn="base" hangingPunct="0">
        <a:spcBef>
          <a:spcPct val="0"/>
        </a:spcBef>
        <a:spcAft>
          <a:spcPct val="0"/>
        </a:spcAft>
        <a:defRPr sz="2000" b="1">
          <a:solidFill>
            <a:schemeClr val="bg1"/>
          </a:solidFill>
          <a:latin typeface="Verdana" pitchFamily="34" charset="0"/>
          <a:ea typeface="Verdana" pitchFamily="34" charset="0"/>
          <a:cs typeface="Verdana" pitchFamily="34" charset="0"/>
        </a:defRPr>
      </a:lvl3pPr>
      <a:lvl4pPr algn="l" rtl="0" eaLnBrk="0" fontAlgn="base" hangingPunct="0">
        <a:spcBef>
          <a:spcPct val="0"/>
        </a:spcBef>
        <a:spcAft>
          <a:spcPct val="0"/>
        </a:spcAft>
        <a:defRPr sz="2000" b="1">
          <a:solidFill>
            <a:schemeClr val="bg1"/>
          </a:solidFill>
          <a:latin typeface="Verdana" pitchFamily="34" charset="0"/>
          <a:ea typeface="Verdana" pitchFamily="34" charset="0"/>
          <a:cs typeface="Verdana" pitchFamily="34" charset="0"/>
        </a:defRPr>
      </a:lvl4pPr>
      <a:lvl5pPr algn="l" rtl="0" eaLnBrk="0" fontAlgn="base" hangingPunct="0">
        <a:spcBef>
          <a:spcPct val="0"/>
        </a:spcBef>
        <a:spcAft>
          <a:spcPct val="0"/>
        </a:spcAft>
        <a:defRPr sz="2000" b="1">
          <a:solidFill>
            <a:schemeClr val="bg1"/>
          </a:solidFill>
          <a:latin typeface="Verdana" pitchFamily="34" charset="0"/>
          <a:ea typeface="Verdana" pitchFamily="34" charset="0"/>
          <a:cs typeface="Verdana" pitchFamily="34" charset="0"/>
        </a:defRPr>
      </a:lvl5pPr>
      <a:lvl6pPr marL="457200" algn="l" rtl="0" fontAlgn="base">
        <a:spcBef>
          <a:spcPct val="0"/>
        </a:spcBef>
        <a:spcAft>
          <a:spcPct val="0"/>
        </a:spcAft>
        <a:defRPr sz="2000" b="1">
          <a:solidFill>
            <a:schemeClr val="bg1"/>
          </a:solidFill>
          <a:latin typeface="Verdana" pitchFamily="34" charset="0"/>
          <a:ea typeface="Verdana" pitchFamily="34" charset="0"/>
          <a:cs typeface="Verdana" pitchFamily="34" charset="0"/>
        </a:defRPr>
      </a:lvl6pPr>
      <a:lvl7pPr marL="914400" algn="l" rtl="0" fontAlgn="base">
        <a:spcBef>
          <a:spcPct val="0"/>
        </a:spcBef>
        <a:spcAft>
          <a:spcPct val="0"/>
        </a:spcAft>
        <a:defRPr sz="2000" b="1">
          <a:solidFill>
            <a:schemeClr val="bg1"/>
          </a:solidFill>
          <a:latin typeface="Verdana" pitchFamily="34" charset="0"/>
          <a:ea typeface="Verdana" pitchFamily="34" charset="0"/>
          <a:cs typeface="Verdana" pitchFamily="34" charset="0"/>
        </a:defRPr>
      </a:lvl7pPr>
      <a:lvl8pPr marL="1371600" algn="l" rtl="0" fontAlgn="base">
        <a:spcBef>
          <a:spcPct val="0"/>
        </a:spcBef>
        <a:spcAft>
          <a:spcPct val="0"/>
        </a:spcAft>
        <a:defRPr sz="2000" b="1">
          <a:solidFill>
            <a:schemeClr val="bg1"/>
          </a:solidFill>
          <a:latin typeface="Verdana" pitchFamily="34" charset="0"/>
          <a:ea typeface="Verdana" pitchFamily="34" charset="0"/>
          <a:cs typeface="Verdana" pitchFamily="34" charset="0"/>
        </a:defRPr>
      </a:lvl8pPr>
      <a:lvl9pPr marL="1828800" algn="l" rtl="0" fontAlgn="base">
        <a:spcBef>
          <a:spcPct val="0"/>
        </a:spcBef>
        <a:spcAft>
          <a:spcPct val="0"/>
        </a:spcAft>
        <a:defRPr sz="2000" b="1">
          <a:solidFill>
            <a:schemeClr val="bg1"/>
          </a:solidFill>
          <a:latin typeface="Verdana" pitchFamily="34" charset="0"/>
          <a:ea typeface="Verdana" pitchFamily="34" charset="0"/>
          <a:cs typeface="Verdana"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39.png"/><Relationship Id="rId5" Type="http://schemas.openxmlformats.org/officeDocument/2006/relationships/diagramQuickStyle" Target="../diagrams/quickStyle1.xml"/><Relationship Id="rId10" Type="http://schemas.openxmlformats.org/officeDocument/2006/relationships/image" Target="../media/image38.png"/><Relationship Id="rId4" Type="http://schemas.openxmlformats.org/officeDocument/2006/relationships/diagramLayout" Target="../diagrams/layout1.xml"/><Relationship Id="rId9"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3.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www.mda.org/publications/breathe/ventilation.html" TargetMode="External"/><Relationship Id="rId1" Type="http://schemas.openxmlformats.org/officeDocument/2006/relationships/slideLayout" Target="../slideLayouts/slideLayout13.xml"/><Relationship Id="rId4" Type="http://schemas.openxmlformats.org/officeDocument/2006/relationships/image" Target="../media/image58.wmf"/></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3.xml"/><Relationship Id="rId4" Type="http://schemas.openxmlformats.org/officeDocument/2006/relationships/hyperlink" Target="http://www.prwebdirect.com/releases/2008/6/prweb1006354.php"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www.mda.org/publications/breathe/ventilation.html"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458A-D06C-401D-B7B3-B8D9347C7F0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A0F03DB-BB0F-4147-B72E-59BEA8C1D88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5890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3438D58-80C7-4092-BBE3-96305A18386E}"/>
              </a:ext>
            </a:extLst>
          </p:cNvPr>
          <p:cNvSpPr>
            <a:spLocks noGrp="1"/>
          </p:cNvSpPr>
          <p:nvPr>
            <p:ph type="body" sz="quarter" idx="12"/>
          </p:nvPr>
        </p:nvSpPr>
        <p:spPr>
          <a:xfrm>
            <a:off x="1800225" y="1047750"/>
            <a:ext cx="8534400" cy="5257800"/>
          </a:xfrm>
          <a:ln>
            <a:solidFill>
              <a:schemeClr val="accent2">
                <a:lumMod val="50000"/>
              </a:schemeClr>
            </a:solidFill>
          </a:ln>
        </p:spPr>
        <p:txBody>
          <a:bodyPr/>
          <a:lstStyle/>
          <a:p>
            <a:pPr>
              <a:buClr>
                <a:srgbClr val="632523"/>
              </a:buClr>
              <a:buFont typeface="Wingdings" pitchFamily="2" charset="2"/>
              <a:buNone/>
              <a:defRPr/>
            </a:pPr>
            <a:r>
              <a:rPr lang="en-CA" altLang="en-US" sz="2400" b="1" dirty="0">
                <a:latin typeface="Arial" pitchFamily="34" charset="0"/>
                <a:cs typeface="Arial" pitchFamily="34" charset="0"/>
              </a:rPr>
              <a:t>High Flow Systems</a:t>
            </a:r>
            <a:r>
              <a:rPr lang="en-US" altLang="en-US" sz="2400" b="1" dirty="0">
                <a:latin typeface="Arial" pitchFamily="34" charset="0"/>
                <a:cs typeface="Arial" pitchFamily="34" charset="0"/>
              </a:rPr>
              <a:t> </a:t>
            </a:r>
            <a:endParaRPr lang="en-CA" altLang="en-US" sz="2400" b="1" dirty="0">
              <a:latin typeface="Arial" pitchFamily="34" charset="0"/>
              <a:cs typeface="Arial" pitchFamily="34" charset="0"/>
            </a:endParaRPr>
          </a:p>
          <a:p>
            <a:pPr>
              <a:buClr>
                <a:srgbClr val="632523"/>
              </a:buClr>
              <a:defRPr/>
            </a:pPr>
            <a:endParaRPr lang="en-US" altLang="en-US" dirty="0">
              <a:latin typeface="Arial" pitchFamily="34" charset="0"/>
              <a:cs typeface="Arial" pitchFamily="34" charset="0"/>
            </a:endParaRPr>
          </a:p>
          <a:p>
            <a:pPr>
              <a:buClr>
                <a:srgbClr val="632523"/>
              </a:buClr>
              <a:defRPr/>
            </a:pPr>
            <a:r>
              <a:rPr lang="en-US" altLang="en-US" dirty="0">
                <a:latin typeface="Arial" pitchFamily="34" charset="0"/>
                <a:cs typeface="Arial" pitchFamily="34" charset="0"/>
              </a:rPr>
              <a:t>Designed to meet patient’s inspiratory flow demand </a:t>
            </a:r>
          </a:p>
          <a:p>
            <a:pPr>
              <a:buClr>
                <a:srgbClr val="632523"/>
              </a:buClr>
              <a:defRPr/>
            </a:pPr>
            <a:r>
              <a:rPr lang="en-US" altLang="en-US" dirty="0">
                <a:latin typeface="Arial" pitchFamily="34" charset="0"/>
                <a:cs typeface="Arial" pitchFamily="34" charset="0"/>
              </a:rPr>
              <a:t>All inspired gas is from the delivery system and </a:t>
            </a:r>
            <a:r>
              <a:rPr lang="en-US" altLang="en-US" b="1" dirty="0">
                <a:latin typeface="Arial" pitchFamily="34" charset="0"/>
                <a:cs typeface="Arial" pitchFamily="34" charset="0"/>
              </a:rPr>
              <a:t>FiO</a:t>
            </a:r>
            <a:r>
              <a:rPr lang="en-US" altLang="en-US" b="1" baseline="-25000" dirty="0">
                <a:latin typeface="Arial" pitchFamily="34" charset="0"/>
                <a:cs typeface="Arial" pitchFamily="34" charset="0"/>
              </a:rPr>
              <a:t>2</a:t>
            </a:r>
            <a:r>
              <a:rPr lang="en-US" altLang="en-US" b="1" dirty="0">
                <a:latin typeface="Arial" pitchFamily="34" charset="0"/>
                <a:cs typeface="Arial" pitchFamily="34" charset="0"/>
              </a:rPr>
              <a:t> should be constant</a:t>
            </a:r>
            <a:r>
              <a:rPr lang="en-US" altLang="en-US" dirty="0">
                <a:latin typeface="Arial" pitchFamily="34" charset="0"/>
                <a:cs typeface="Arial" pitchFamily="34" charset="0"/>
              </a:rPr>
              <a:t>.</a:t>
            </a:r>
            <a:endParaRPr lang="en-CA" altLang="en-US" dirty="0">
              <a:latin typeface="Arial" pitchFamily="34" charset="0"/>
              <a:cs typeface="Arial" pitchFamily="34" charset="0"/>
            </a:endParaRPr>
          </a:p>
          <a:p>
            <a:pPr>
              <a:buClr>
                <a:srgbClr val="632523"/>
              </a:buClr>
              <a:defRPr/>
            </a:pPr>
            <a:r>
              <a:rPr lang="en-US" altLang="en-US" dirty="0">
                <a:latin typeface="Arial" pitchFamily="34" charset="0"/>
                <a:cs typeface="Arial" pitchFamily="34" charset="0"/>
              </a:rPr>
              <a:t>Both the</a:t>
            </a:r>
            <a:r>
              <a:rPr lang="en-US" altLang="en-US" b="1" dirty="0">
                <a:latin typeface="Arial" pitchFamily="34" charset="0"/>
                <a:cs typeface="Arial" pitchFamily="34" charset="0"/>
              </a:rPr>
              <a:t> Total Flow </a:t>
            </a:r>
            <a:r>
              <a:rPr lang="en-US" altLang="en-US" dirty="0">
                <a:latin typeface="Arial" pitchFamily="34" charset="0"/>
                <a:cs typeface="Arial" pitchFamily="34" charset="0"/>
              </a:rPr>
              <a:t>and the </a:t>
            </a:r>
            <a:r>
              <a:rPr lang="en-US" altLang="en-US" b="1" dirty="0">
                <a:latin typeface="Arial" pitchFamily="34" charset="0"/>
                <a:cs typeface="Arial" pitchFamily="34" charset="0"/>
              </a:rPr>
              <a:t>FiO</a:t>
            </a:r>
            <a:r>
              <a:rPr lang="en-US" altLang="en-US" b="1" baseline="-25000" dirty="0">
                <a:latin typeface="Arial" pitchFamily="34" charset="0"/>
                <a:cs typeface="Arial" pitchFamily="34" charset="0"/>
              </a:rPr>
              <a:t>2</a:t>
            </a:r>
            <a:r>
              <a:rPr lang="en-US" altLang="en-US" b="1" dirty="0">
                <a:latin typeface="Arial" pitchFamily="34" charset="0"/>
                <a:cs typeface="Arial" pitchFamily="34" charset="0"/>
              </a:rPr>
              <a:t> delivered </a:t>
            </a:r>
            <a:r>
              <a:rPr lang="en-US" altLang="en-US" dirty="0">
                <a:latin typeface="Arial" pitchFamily="34" charset="0"/>
                <a:cs typeface="Arial" pitchFamily="34" charset="0"/>
              </a:rPr>
              <a:t>may be controlled by one of the following:</a:t>
            </a:r>
            <a:endParaRPr lang="en-CA" altLang="en-US" dirty="0">
              <a:latin typeface="Arial" pitchFamily="34" charset="0"/>
              <a:cs typeface="Arial" pitchFamily="34" charset="0"/>
            </a:endParaRPr>
          </a:p>
          <a:p>
            <a:pPr lvl="1">
              <a:defRPr/>
            </a:pPr>
            <a:r>
              <a:rPr lang="en-US" altLang="en-US" dirty="0">
                <a:latin typeface="Arial" pitchFamily="34" charset="0"/>
                <a:cs typeface="Arial" pitchFamily="34" charset="0"/>
              </a:rPr>
              <a:t>Mask (Venturi/Entrainment) with FIO</a:t>
            </a:r>
            <a:r>
              <a:rPr lang="en-US" altLang="en-US" baseline="-25000" dirty="0">
                <a:latin typeface="Arial" pitchFamily="34" charset="0"/>
                <a:cs typeface="Arial" pitchFamily="34" charset="0"/>
              </a:rPr>
              <a:t>2</a:t>
            </a:r>
            <a:r>
              <a:rPr lang="en-US" altLang="en-US" dirty="0">
                <a:latin typeface="Arial" pitchFamily="34" charset="0"/>
                <a:cs typeface="Arial" pitchFamily="34" charset="0"/>
              </a:rPr>
              <a:t> 0.24 – 0.50</a:t>
            </a:r>
            <a:endParaRPr lang="en-CA" altLang="en-US" dirty="0">
              <a:latin typeface="Arial" pitchFamily="34" charset="0"/>
              <a:cs typeface="Arial" pitchFamily="34" charset="0"/>
            </a:endParaRPr>
          </a:p>
          <a:p>
            <a:pPr lvl="1">
              <a:defRPr/>
            </a:pPr>
            <a:r>
              <a:rPr lang="en-US" altLang="en-US" dirty="0">
                <a:latin typeface="Arial" pitchFamily="34" charset="0"/>
                <a:cs typeface="Arial" pitchFamily="34" charset="0"/>
              </a:rPr>
              <a:t>Nebulizer Entrainment Setting with FIO</a:t>
            </a:r>
            <a:r>
              <a:rPr lang="en-US" altLang="en-US" baseline="-25000" dirty="0">
                <a:latin typeface="Arial" pitchFamily="34" charset="0"/>
                <a:cs typeface="Arial" pitchFamily="34" charset="0"/>
              </a:rPr>
              <a:t>2</a:t>
            </a:r>
            <a:r>
              <a:rPr lang="en-US" altLang="en-US" dirty="0">
                <a:latin typeface="Arial" pitchFamily="34" charset="0"/>
                <a:cs typeface="Arial" pitchFamily="34" charset="0"/>
              </a:rPr>
              <a:t> 0.28-0.98</a:t>
            </a:r>
            <a:endParaRPr lang="en-CA" altLang="en-US" dirty="0">
              <a:latin typeface="Arial" pitchFamily="34" charset="0"/>
              <a:cs typeface="Arial" pitchFamily="34" charset="0"/>
            </a:endParaRPr>
          </a:p>
          <a:p>
            <a:pPr lvl="1">
              <a:defRPr/>
            </a:pPr>
            <a:r>
              <a:rPr lang="en-US" altLang="en-US" dirty="0">
                <a:latin typeface="Arial" pitchFamily="34" charset="0"/>
                <a:cs typeface="Arial" pitchFamily="34" charset="0"/>
              </a:rPr>
              <a:t>Ventilator with FIO</a:t>
            </a:r>
            <a:r>
              <a:rPr lang="en-US" altLang="en-US" baseline="-25000" dirty="0">
                <a:latin typeface="Arial" pitchFamily="34" charset="0"/>
                <a:cs typeface="Arial" pitchFamily="34" charset="0"/>
              </a:rPr>
              <a:t>2</a:t>
            </a:r>
            <a:r>
              <a:rPr lang="en-US" altLang="en-US" dirty="0">
                <a:latin typeface="Arial" pitchFamily="34" charset="0"/>
                <a:cs typeface="Arial" pitchFamily="34" charset="0"/>
              </a:rPr>
              <a:t> .21-1.00</a:t>
            </a:r>
            <a:r>
              <a:rPr lang="en-US" altLang="en-US" b="1" dirty="0">
                <a:latin typeface="Arial" pitchFamily="34" charset="0"/>
                <a:cs typeface="Arial" pitchFamily="34" charset="0"/>
              </a:rPr>
              <a:t> </a:t>
            </a:r>
            <a:endParaRPr lang="en-CA" altLang="en-US" dirty="0">
              <a:latin typeface="Arial" pitchFamily="34" charset="0"/>
              <a:cs typeface="Arial" pitchFamily="34" charset="0"/>
            </a:endParaRPr>
          </a:p>
          <a:p>
            <a:pPr>
              <a:buClr>
                <a:srgbClr val="632523"/>
              </a:buClr>
              <a:buFont typeface="Wingdings" pitchFamily="2" charset="2"/>
              <a:buNone/>
              <a:defRPr/>
            </a:pPr>
            <a:endParaRPr lang="en-CA" altLang="en-US" dirty="0"/>
          </a:p>
          <a:p>
            <a:pPr>
              <a:buClr>
                <a:srgbClr val="632523"/>
              </a:buClr>
              <a:buFont typeface="Wingdings" pitchFamily="2" charset="2"/>
              <a:buNone/>
              <a:defRPr/>
            </a:pPr>
            <a:endParaRPr lang="en-CA" altLang="en-US" dirty="0"/>
          </a:p>
        </p:txBody>
      </p:sp>
      <p:sp>
        <p:nvSpPr>
          <p:cNvPr id="18435" name="Rectangle 2">
            <a:extLst>
              <a:ext uri="{FF2B5EF4-FFF2-40B4-BE49-F238E27FC236}">
                <a16:creationId xmlns:a16="http://schemas.microsoft.com/office/drawing/2014/main" id="{CB643664-5A0B-4E64-AA10-B308A64DF964}"/>
              </a:ext>
            </a:extLst>
          </p:cNvPr>
          <p:cNvSpPr>
            <a:spLocks noGrp="1"/>
          </p:cNvSpPr>
          <p:nvPr>
            <p:ph type="title"/>
          </p:nvPr>
        </p:nvSpPr>
        <p:spPr/>
        <p:txBody>
          <a:bodyPr/>
          <a:lstStyle/>
          <a:p>
            <a:r>
              <a:rPr lang="en-US" altLang="en-US"/>
              <a:t>Oxygen Delivery Systems</a:t>
            </a:r>
            <a:endParaRPr lang="en-CA" altLang="en-US"/>
          </a:p>
        </p:txBody>
      </p:sp>
      <p:pic>
        <p:nvPicPr>
          <p:cNvPr id="82949" name="Picture 5" descr="http://i206.photobucket.com/albums/bb102/haruko_files/Logo%20Cover%20Icon/Clinical/VenturiMask_complete2.jpg">
            <a:extLst>
              <a:ext uri="{FF2B5EF4-FFF2-40B4-BE49-F238E27FC236}">
                <a16:creationId xmlns:a16="http://schemas.microsoft.com/office/drawing/2014/main" id="{E690F378-63B6-4F6F-85E5-FEC31E8BF1A6}"/>
              </a:ext>
            </a:extLst>
          </p:cNvPr>
          <p:cNvPicPr>
            <a:picLocks noChangeAspect="1" noChangeArrowheads="1"/>
          </p:cNvPicPr>
          <p:nvPr/>
        </p:nvPicPr>
        <p:blipFill>
          <a:blip r:embed="rId2"/>
          <a:srcRect/>
          <a:stretch>
            <a:fillRect/>
          </a:stretch>
        </p:blipFill>
        <p:spPr bwMode="auto">
          <a:xfrm>
            <a:off x="7534276" y="2863850"/>
            <a:ext cx="2398713" cy="1517650"/>
          </a:xfrm>
          <a:prstGeom prst="rect">
            <a:avLst/>
          </a:prstGeom>
          <a:ln>
            <a:noFill/>
          </a:ln>
          <a:effectLst>
            <a:outerShdw blurRad="292100" dist="139700" dir="2700000" algn="tl" rotWithShape="0">
              <a:srgbClr val="333333">
                <a:alpha val="65000"/>
              </a:srgbClr>
            </a:outerShdw>
          </a:effectLst>
        </p:spPr>
      </p:pic>
      <p:cxnSp>
        <p:nvCxnSpPr>
          <p:cNvPr id="7" name="Straight Arrow Connector 6">
            <a:extLst>
              <a:ext uri="{FF2B5EF4-FFF2-40B4-BE49-F238E27FC236}">
                <a16:creationId xmlns:a16="http://schemas.microsoft.com/office/drawing/2014/main" id="{A4210DE9-56B1-42A0-8377-09581C257C13}"/>
              </a:ext>
            </a:extLst>
          </p:cNvPr>
          <p:cNvCxnSpPr/>
          <p:nvPr/>
        </p:nvCxnSpPr>
        <p:spPr>
          <a:xfrm>
            <a:off x="7143750" y="3248025"/>
            <a:ext cx="628650" cy="571500"/>
          </a:xfrm>
          <a:prstGeom prst="straightConnector1">
            <a:avLst/>
          </a:prstGeom>
          <a:ln w="28575">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8438" name="Picture 7">
            <a:extLst>
              <a:ext uri="{FF2B5EF4-FFF2-40B4-BE49-F238E27FC236}">
                <a16:creationId xmlns:a16="http://schemas.microsoft.com/office/drawing/2014/main" id="{09A9A201-3C56-4537-ADF4-1E3434C52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1" y="3771901"/>
            <a:ext cx="16732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2C3CDCAE-DDF4-49B0-AE62-EE958E293165}"/>
              </a:ext>
            </a:extLst>
          </p:cNvPr>
          <p:cNvCxnSpPr/>
          <p:nvPr/>
        </p:nvCxnSpPr>
        <p:spPr>
          <a:xfrm>
            <a:off x="5381626" y="3600451"/>
            <a:ext cx="981075" cy="1019175"/>
          </a:xfrm>
          <a:prstGeom prst="straightConnector1">
            <a:avLst/>
          </a:prstGeom>
          <a:ln w="28575">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440" name="AutoShape 9" descr="data:image/jpeg;base64,/9j/4AAQSkZJRgABAQAAAQABAAD/2wCEAAkGBhQSEBUUEhQVFRUVGBYUFRUVFxUYFxgYFRUVFBQXGBYXGyceFxwjGRQUHy8gJCcpLCwsFx4xNTAqNSYrLCkBCQoKDgwOGg8PGikkHBwpKSwsKSktKSksKSwpKSkpKSksKSkpKSwpKSkpKSkpKSkpKSksKSkpKSwpKSkpKSksKf/AABEIANAArAMBIgACEQEDEQH/xAAcAAABBQEBAQAAAAAAAAAAAAAFAAIDBAYBBwj/xABMEAACAAQEAgYECAsGBQUAAAABAgADBBEFEiExQVEGEyJhcYEHMpGhFCNCVGKxwdIkM0NSU5KTorLR0xUXcnTh8TRzo7PCRGNkgoP/xAAZAQADAQEBAAAAAAAAAAAAAAAAAQIDBAX/xAAmEQACAgICAQQCAwEAAAAAAAAAAQIRAxIhMRMEQVGhImEUMlJC/9oADAMBAAIRAxEAPwD3CFHLx2ABRwiOwoAB1fi6ypbufkAkjwjJn0qy7kdRMuqhmHIcSdNB3xd6Vlvg1SFVmYo6hUBLEtoLAamPJ52JVvXTZz0c9WnSupI6mbYAoF0FvWst/bAS3R6UvpYlnJaRMPWep9K2+XTWEfSxKszdRMshysbjsnax00jyyXi89Fpl+DTfwYsyXlTbnM2Y5hbUX5RHMxucUqF6ibaomCa3xcy4KtnAXs6C5MBGx63/AHppfL1Ey+XPb6PPbaGj0qSrBupezHKDzPIXHeI8sXpVN64Tepa4kintkmWy5MhO29vfEMnG5olSZfUzLSZhmg9XMuSbb6baCArc9d/vOl3a8mYMnr6+r46RIvpJQlQJMy7i6DW7DmBbXaPMFxue5qfweb+FEZ/i5mgBv2dNIIyMTrOtkTFo5xMhOrX4qZYi5sSbb68IBbWew4fjCzZSTALZwCByvBARlujKOKSRnRkcKoZXGUi1+B8Y1IgNDsKFCgAUKFCgAUKFCgA5aFaOwoAOWjsNeZbeGGoHCACWFFZqo8oY1Q3dDoAbMHxvjMH8UHBAwyhe/G979994hqMSIYqAxI3NwAO7UQJN9CDNoVozr4ww4IPF2P1CKs3pGRy9kyK8cvgVmttHLRjX6UkcB7H/AJxfn4hNlhSwl2YXWzPe2m484bxSQ7NHaERGaGPtb1R5Mf8AyEEKXEC6BlJsdNdwYlxa7GWKkdv2RetAsziTc++JP7QbkIkAjCikuJcwfKJFr0PG3jABZhGFCgAQhQoUAChQoUAFep4RCsTVPCIQYqgK87EEU2LWPKGHFJfMe2Mb04kZ58hAzJ1lRLlsyGzZWDXsfKIKfoPLe4FTW3BAt1o4ngcmsVGOyIlLVm4OKyvzh5kWgLiCB3LS5yKG1KuCbNsbFdbGw0gYno4Qn/iK0cdZifYsP/u1l/Oqz9ov3IpRcSfIiQ0bH8tJ/VmH7YjmYa5t+EywBpYI+gvm5846PRtK+dVn7UfciL+72X+mriOfWpY/uxW8hbFTEejXXJlaplgBg/ZlvcmzD876RhlF0cMogirVrDKA6NoLg8G7oJn0ayh/6ms/ar93SIJnQSSs1ZZqK4FgSCJgtppYnJFrLkqiVqnwdNI3ziX5I9/4iINYfXyZMtZYYta92OlyxzE2gHV9A5MsXaqrbXVdJin1yANk21EDqPo9STZ3VJV1+fskgtYDOFYXbJbZxGcm5dmmxtDj0vmYYMclk7++MpJ6MUrLmFdVixy9qaBrlz/mfmgmGT+jwktImSqmpf8AC5EhhMdWU5nGcWyA7fXGeob80bwHx84a5izXABtNBpFOZEGhoRHYaIdAAoUK8KABQoUKACvVcIgET1XCICdDFAYPpM96ul/zcn6pn8o16ylubC1iBx52jF48/wCF0n+bl/wvGxpZrM8zOmUA6EHfje3CKh0ZZOywtZLNrTEPaOoYbg6rvwsbwMqaJmmXC5g0+UwOYdkLLFyAd9Ra3eYiapohqUkrmYpqtrtmKMNvz7i8W62okU5XOstL3VDzyqSbW5AGLTZm4qRPJq+0FmNLVibKA2puLgZeBtD6eeh0zKSvrC4uPEXuIrVsySjJMmKt7rlc73tlU690ckrJYkqsli2hIIzHxO8VyFIEDApliLDK0sixmaKzTcxA39Vc0GpGLS2fIs2UQQMgDgudLnTfYQ2ixCWWaXLy3XVlF79nTXTn9cDZWK0KTtFkrNUlQbEMCCZdr5O60OTb7JjFLoKV0yXcJNyWdgEWYD2mUBtLbHY68oUmhlBgVWVmAspA1AGlrgmHTaxFmpKbLnm5sim5Jyr2racoqVWNU0h7Pklta/q20IYg6LyUmJKqx9ZSSJSEzFlIjkA9ki7WJtYdxMDsfdDLpXTKVetpGBW4BvMsTY+AgvKxSVNls4KMi+sTcgWXMdxygR0mqFeRRulsrVtGVte2UzNDCkCXJocSGsUZm0EcTGogZMOhjA6TSpsIcYjlHQeAiSADkdhQoAFChQoAKtUNorsdPbFmqO0U55sp8DFAYDGT+FUX+cl/wzI3ImWzm4NtxcRgsVa9VQaX/DEPsSbGzlylUzGC2MztN5WGvsiodGc+yZ6g5spVCt2BNjpbYAcRDmqR9HT6BsPfDJmKyUZw02UpDNcM1iIzHSLpiVmCXTsLLlLzFF8wJuQPKNEjmzeohhjcjTPPBIvlPih4a2tHHqbAlVRiOGXL7G4RFT9IqdwpE2UvczWI8jEeJ9JJUuUzI8uYwtlVSDqT9UMPLjUdvYlGIPp8WovxvsOe0T/C+9dPotALo30rDKwqJgDFrgsMq2tbLfb2wZXGpFvx0nlo45wE48+PJFST4H/DNR6un0WvDRVDbsHxQ3jK1nTb8MUA5ZCPZiqg57XGpvoI0svHKc2InSfNgD7DtCTTFD1GOfCfRaFSNhlHcFaAXS+fdKXbSuo9gR+WHOIJ3S+9UAvZkobMQL5u+/Be6JOl1YkyXTGWysBW0V8p/wDeXhCkPDmjkk9fY1GMQKmNoYLYuNICzH7JjA7zVSdh4D6okiKnPZHgPqESmABQoQhQAKFChQAVKs7eEU6w/Fnwi3WHUeEUMQPxRgAwGJf8VQW+dr/25sbmU73nZlUKCApvqRpuOEYXE3tU0JOwqgSbX2lTTGxpsblTHZUZszC4utg1itz5RrDoxyyipU2X0VjMOkvJma5yHOSPO2/dExk8cq/sxDJaNdrZfWfcPfeBtZhE5naYtQ66fiwvZ7Otu1rrFGUnqr1sKBALCw/UEPEsH5Kn/wCogVgmKTKhM5lCWt+zcsxa25AGw/lFjEaJ5ssoJnV6g5kVibcRrAJSi4bRRMiPm7Sy8utiFa/0dxEoljkP1IBS6qfJmrTgGoLDrOse6ZQdCDbhcQaCvp6vsmefjDBSUl10dMsch4FB9sNyi+gG1/UEBKyinU/WVHXvMC3cyStgRtlB34iCWGz5sxVd5ayiwuEJdjbvsNISaM4yV048lxZfd55IzvTrSVTH/wCbR8LflhFqdSTZGed1zzALt1RBCkEgZQeFrwK6ZVDvS0rOoQmsoyBckgdeu94T+DSH9uVRscWHZgBMOhjQYqOyYzrbRidhrab1F8B/CImgTQ4gZidkZcoAN/8ADEmFV5curG5W3C1weMOhBKFHBHYQxQoUKAClXbjwgdih+KMEK86r4RQxCnZ0IUXMCGjBVwvVYeOdWND/AMqbwjfyKBFZyFVSdiN/LlGPxbAqhZ1HNWQ8xZE/rJgl5S2Xq3XQEi+rCNKuON8yrPOXJ/qxpF0ZTim7onE5hus25JvlykHvuTDp8xlCkCY19xdbju311iD+2m+ZVf6kn+rHDjjfMqz9nJ/qxWyJ1ZbQtn1zWsLNcb25cOUQSaiab5kdQCwFmViQLWNjzufZEf8AbbfMqv8AZyf6sRTcafMCKOt0+hK/qQbIWrRfLMVzAODcdgkXtffflDWmsANGuQTa97G+m3db2wDmV1QSfia4DMWAEmRopNwl89yBEReZ8JM/qMRsWv1WSXk9XLawmecNSJknXCNG07UgZj33vysb+Z9kPdiGA7RBNs17Acb+6AzYtMNh8FqwAQR8SmluB+M1h0jFpigg01WbnMB1AFj45zBaBp0FpLllJOcWJFjxtGa6eOTTyLhhatoh2v8Ani/1Q2dPqSzEfD1DXsBLQhbnYdnURVx9KiolyJayKlnWopnLPLCjLLnCYzMdALAQNqhx76N1ifqmM05jSYkboSCPbGbYRjR0BjDzlnFeDqjAd+WHU1OyVZIByupueF7jSJp8n4uU43TJrzFrWjtUrEkg2I1XxO0V2ATWO3ipQVOeWGOh2YciNDFq0QB2OWjsKAAfiO6+ERpD8SPaXziFTpABSmY03WOqyWbq2y3zqutlOl9eMObGX4yCP/0lxQuesqcouQ5yjv6tLe/hGcm4hVaLLMzrRckGW+U6erb1QO+8azaguUdGD07zJvZKvk1zY0w/Iv8Arp9piN8db9A/k8r+cCMeq5iIpXOBbtGUuYhvE8IqdHcRnO5zmY0u3rTFy63FgDzjpWBOG55cvUqOTx02zQHHX/QTP1pX3oifH2/QTv1pf2NGcxHFZquQxdCPkqTbc20CH64sz6+f8E6zJab+adSBztFP0yVfsmPqk9vxf4hR8dPzed+596IWx8/N53/T+9GVocbnNNUKXmAtZwyZQo534RP0gxOZLmWBZEsLOq5iTrF/xEpa2R/OTg56vsPnpAeNPO/6f3ojOPn9BO7vxf3oD9H66bMDdYCVFsrlcpbyixiyzCnxVs3atfmFJA82sIiWBJ0dWPK5wUlwWX6TAfkJ37n3oaOlHOROHIkJv7TGbmU2InMOsQXva2XTSw4X5+wQXkTy6qmpawD5uBFrkkabj3wvFH4G5M0UhsyhrEX1sf8ASJIbJ9UeEOjkapmwfq3+LlKOOU+wXhVdQA9udgIiRwXlm9wigH/Fljk2nM13I3Udk99wfqvAvkDtFOyTip9WZtyDa/WAfZBkNGdmr1sphqpsdeKEW18jaKeFdO5RqFpJrkzvV6zLZHba3iYWkpcxJckuzYQo4DHYgoG4ke0vnEKxPiY1XwPuiukAAKcfjqjf8cNnC/IT2xLc5tmPg4/lDxSEzp11uGmBgSNPVUfZF6XRgb+7SOndJE1yVQhO0OFMx398XSLDhbnFKfjEldGmoDyvEeR+w6SOGjPMeURNSHnC/t2Qdpqe2JZdUreqynwIMLeQyq1Ge6ImojzHnF9ohLQ1kl8iKDUR5rEb0BOhy2i85ik1eSxWUA1jlZmcJLVuKFjfM44qoJEV5ZIVJlZ8FHJT3EuR7xaHy8PI0AUDlFyolVEsZmly3UbiTMLMBzyOq5vAaw2nq1dcyG4O3A+w6g93CDyyaoNUTroAOUd3hgMTUq3dR3j3RmM1chLL4Ae4RVo2DOTyFvaREubs7D2w3Dk9Y9490TXAzEdNq+bKqsoGWW4ExW4O49ZfIAe2Mj0vo+sVamXoQO1bfu9hvHrnSTo+lZIMp9D6yON0ceqw+ojiDGFwbovNl9bJn6i+p4PfioOw4a22j0fT5Y6/tfaODPjlKVez+jUej7pIaykVnIM1OxM14j1WPeY1IjFYPRLT2WSoRCeA1PIk8Y1cqfmUG9v944syW716OvHeq27IMT+T5xXSLGK/J8TFVDpGJoSXO0Asb6SrJORe1M5cB423PdFjH8RMqV2fXbsr3czGNWkvqdSdz9saIlshrsUmzT22J7th7Ioshgx8FA74F4hWzA4kyZTTZzi6ypYuwH5zE6KuwueYhklfKYcs621x4ExSxOXiNOM8+jGTj1bq5Hjb7It4TUpPUEaZh2eRhKmS00E6bHpqfLJHJtf9YM0nSNXsHBU8+ECTgzRGcMYcIqkCbNDi1SRJYyz2mKIh3AaY4lq3kXg4vR6UrSlGkuSuVQTrppqdySbkniTGFll1GUglSVuOHZIYHyK3jZ/2ssxAwI19oJhNGiZNi9eL9k6Af7xk5lRkquztNUuw4F0KrntwLKdeeURerKm8CZRzzc42UFFPMsQWI7tLe2FQNh9JgI0i1QN8YvjAeRMtBGlndpT38dodCs1h9X/SHYds3jEaNdYkoNLjziX0WXIGYjQAnPvwby4wSEK0Sm10JqwE0nKfonbuMOOm23CL8+kFrE6GKQDLdbXtoD3RpdguCxi/yfExTWLmMbL4n3xSUxkMz+Mdud4ACIUpoZjdUyMxRQxJOjEgaAcRFLC8QnTEL9TLGVspUu1z4XH1xZFF9qezH2iLuCShSLMcIGnz2zm2uWUvZkJfkFBNubGCUugWfJR10JGZb8L8DaLVLTBVu9sxPfwGgHviotXyJxdcGcxLpKW+LqJYUPoG5eMZPBcNWXUVMu10zSpgA+SXVle36qmNt0vwlZlM5tawzAjncWgDQhbkr2mbKWt9EWGsaZFCk49mOPe2pdGpoqMFBfwvzEDekt5UoZNC7Bbm2gIJNrjU6RJIxPqEJcFlGthvfhFWq6R/G9TWIglv8uW7aaBgGuL7cuIjFHQ6Mu+HnNmLPmtbMSQdO/W/tibD57S2AZiytpma9x3A5tY0b9GH3R5ZB1F8ymx1AvrfTjpDqLowQytMIFtSqgXvf87YiLshIG1uDuDcs7IdhfTzEdkSrC0bDqhyveBNbh2U6bHjDuyqBSrE6NbWH9VCyQCNZTnsi/JT5xPKexvETLZUP0RfQco420SlZoFbwrxSpa0ZbMbW4nQW8TFar6UUsr8ZUSl7i639xjNRb6RLkl2FGsRaK2XnAKf6SaBfy+buRHb6hFJvSrSX9See/q9/fGixZPgh5YfJosZOixSUHextof5QRxGQHVlOzAqediLG1uMeGVXoexFZxEupvKv2SJzhst7gEX3jNdGp6XOpyZjdk317t4hp6GyH1gpPLluNvfHnE/0b4mZquGawZTbrXuQpF9L8os9LOg2IVVU02nciWQgt1zLYqMrC19NbRV8BR6nR1PVAC3Y2troBtwgg65wCu3GPn6r9HuKr6zu1+U9j9sFOhcnFcPqM+R50tuzMlPMJDC41Un1WHA+XGDYKPclpwFtYEHcHUGBVRgQH4oAfR018LQSpKsTEDAEX+SwsR3Ec4kYw/wBiox+L3SW+ZSSFJtztyjNYFWSXYuZgLHdW4ECxvfiL2j0urp0mKUcaMHB1sbEW34bwGm9AKVzexGx0+SAmRVBG+oLa6kmN4Sgo1Lj9mM1JP8R+G4op7LMDbY3B8oKBx3e0QHk+jiUmbJMYZhZrqp951HlA+b6NbepPYDhofseGoYn1L6J3yL/n7NXYc/qhs2RnUr7NRvGSHo7b5y37334Z/d0eNTNHP1rfxGK8eP8A39B5Mn+PsLGSb2tty98U6qulSxd5iJ/iYX9m8Qj0fSkBImzGNrbtsd9bxLR+jamVg1nN+Ba9vMwaY13L6FtkfUfskmdO1yBZUt5h01JCDTTQHtHTujQ4bWdZLDZSt+BGohUOCy5QHVoq99rk+Z1i8FF94xk4dRNoKXcmV6mkV1KuoZToQeMZY+jOnBJRAe5maw8LERsXYc4aKjlBCco/1G4RfaMzK6GovyJa+CX97Xi6uAKBbN+6n2LBgzob1sU5yfbBQivYJMkQtLizaEVjlLKhkwNaT1LlrXRtSOKnnBvLHCl9CARDToAWZWfbUcxHVoAsWHwsXujFD3bHxERmknDZ/dDpAM6mOFiN9YkWkb5TMfA2H1RIVAFh74AKjVA46Q7NEE2jYm5is0sjjFWAQE3vtHesHP64GdZY/wCn8zEyVQ45vH/aFYFzrOUIITFU1Q7/AGQ34U/CDYC68gDeOy54A2iiXmGEKZzvD2AvddDTUDxiJKMxKtHE7AQPUdw84rNNbmPZBRaERIlGBwg2YAgTzHfhB5wa+DdwhfBhyEGwH//Z">
            <a:extLst>
              <a:ext uri="{FF2B5EF4-FFF2-40B4-BE49-F238E27FC236}">
                <a16:creationId xmlns:a16="http://schemas.microsoft.com/office/drawing/2014/main" id="{94ED91EE-2A11-40E1-9AAE-407BA952021B}"/>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18441" name="AutoShape 11" descr="data:image/jpeg;base64,/9j/4AAQSkZJRgABAQAAAQABAAD/2wCEAAkGBhQSEBUUEhQVFRUVGBYUFRUVFxUYFxgYFRUVFBQXGBYXGyceFxwjGRQUHy8gJCcpLCwsFx4xNTAqNSYrLCkBCQoKDgwOGg8PGikkHBwpKSwsKSktKSksKSwpKSkpKSksKSkpKSwpKSkpKSkpKSkpKSksKSkpKSwpKSkpKSksKf/AABEIANAArAMBIgACEQEDEQH/xAAcAAABBQEBAQAAAAAAAAAAAAAFAAIDBAYBBwj/xABMEAACAAQEAgYECAsGBQUAAAABAgADBBEFEiExQVEGEyJhcYEHMpGhFCNCVGKxwdIkM0NSU5KTorLR0xUXcnTh8TRzo7PCRGNkgoP/xAAZAQADAQEBAAAAAAAAAAAAAAAAAQIDBAX/xAAmEQACAgICAQQCAwEAAAAAAAAAAQIRAxIhMRMEQVGhImEUMlJC/9oADAMBAAIRAxEAPwD3CFHLx2ABRwiOwoAB1fi6ypbufkAkjwjJn0qy7kdRMuqhmHIcSdNB3xd6Vlvg1SFVmYo6hUBLEtoLAamPJ52JVvXTZz0c9WnSupI6mbYAoF0FvWst/bAS3R6UvpYlnJaRMPWep9K2+XTWEfSxKszdRMshysbjsnax00jyyXi89Fpl+DTfwYsyXlTbnM2Y5hbUX5RHMxucUqF6ibaomCa3xcy4KtnAXs6C5MBGx63/AHppfL1Ey+XPb6PPbaGj0qSrBupezHKDzPIXHeI8sXpVN64Tepa4kintkmWy5MhO29vfEMnG5olSZfUzLSZhmg9XMuSbb6baCArc9d/vOl3a8mYMnr6+r46RIvpJQlQJMy7i6DW7DmBbXaPMFxue5qfweb+FEZ/i5mgBv2dNIIyMTrOtkTFo5xMhOrX4qZYi5sSbb68IBbWew4fjCzZSTALZwCByvBARlujKOKSRnRkcKoZXGUi1+B8Y1IgNDsKFCgAUKFCgAUKFCgA5aFaOwoAOWjsNeZbeGGoHCACWFFZqo8oY1Q3dDoAbMHxvjMH8UHBAwyhe/G979994hqMSIYqAxI3NwAO7UQJN9CDNoVozr4ww4IPF2P1CKs3pGRy9kyK8cvgVmttHLRjX6UkcB7H/AJxfn4hNlhSwl2YXWzPe2m484bxSQ7NHaERGaGPtb1R5Mf8AyEEKXEC6BlJsdNdwYlxa7GWKkdv2RetAsziTc++JP7QbkIkAjCikuJcwfKJFr0PG3jABZhGFCgAQhQoUAChQoUAFep4RCsTVPCIQYqgK87EEU2LWPKGHFJfMe2Mb04kZ58hAzJ1lRLlsyGzZWDXsfKIKfoPLe4FTW3BAt1o4ngcmsVGOyIlLVm4OKyvzh5kWgLiCB3LS5yKG1KuCbNsbFdbGw0gYno4Qn/iK0cdZifYsP/u1l/Oqz9ov3IpRcSfIiQ0bH8tJ/VmH7YjmYa5t+EywBpYI+gvm5846PRtK+dVn7UfciL+72X+mriOfWpY/uxW8hbFTEejXXJlaplgBg/ZlvcmzD876RhlF0cMogirVrDKA6NoLg8G7oJn0ayh/6ms/ar93SIJnQSSs1ZZqK4FgSCJgtppYnJFrLkqiVqnwdNI3ziX5I9/4iINYfXyZMtZYYta92OlyxzE2gHV9A5MsXaqrbXVdJin1yANk21EDqPo9STZ3VJV1+fskgtYDOFYXbJbZxGcm5dmmxtDj0vmYYMclk7++MpJ6MUrLmFdVixy9qaBrlz/mfmgmGT+jwktImSqmpf8AC5EhhMdWU5nGcWyA7fXGeob80bwHx84a5izXABtNBpFOZEGhoRHYaIdAAoUK8KABQoUKACvVcIgET1XCICdDFAYPpM96ul/zcn6pn8o16ylubC1iBx52jF48/wCF0n+bl/wvGxpZrM8zOmUA6EHfje3CKh0ZZOywtZLNrTEPaOoYbg6rvwsbwMqaJmmXC5g0+UwOYdkLLFyAd9Ra3eYiapohqUkrmYpqtrtmKMNvz7i8W62okU5XOstL3VDzyqSbW5AGLTZm4qRPJq+0FmNLVibKA2puLgZeBtD6eeh0zKSvrC4uPEXuIrVsySjJMmKt7rlc73tlU690ckrJYkqsli2hIIzHxO8VyFIEDApliLDK0sixmaKzTcxA39Vc0GpGLS2fIs2UQQMgDgudLnTfYQ2ixCWWaXLy3XVlF79nTXTn9cDZWK0KTtFkrNUlQbEMCCZdr5O60OTb7JjFLoKV0yXcJNyWdgEWYD2mUBtLbHY68oUmhlBgVWVmAspA1AGlrgmHTaxFmpKbLnm5sim5Jyr2racoqVWNU0h7Pklta/q20IYg6LyUmJKqx9ZSSJSEzFlIjkA9ki7WJtYdxMDsfdDLpXTKVetpGBW4BvMsTY+AgvKxSVNls4KMi+sTcgWXMdxygR0mqFeRRulsrVtGVte2UzNDCkCXJocSGsUZm0EcTGogZMOhjA6TSpsIcYjlHQeAiSADkdhQoAFChQoAKtUNorsdPbFmqO0U55sp8DFAYDGT+FUX+cl/wzI3ImWzm4NtxcRgsVa9VQaX/DEPsSbGzlylUzGC2MztN5WGvsiodGc+yZ6g5spVCt2BNjpbYAcRDmqR9HT6BsPfDJmKyUZw02UpDNcM1iIzHSLpiVmCXTsLLlLzFF8wJuQPKNEjmzeohhjcjTPPBIvlPih4a2tHHqbAlVRiOGXL7G4RFT9IqdwpE2UvczWI8jEeJ9JJUuUzI8uYwtlVSDqT9UMPLjUdvYlGIPp8WovxvsOe0T/C+9dPotALo30rDKwqJgDFrgsMq2tbLfb2wZXGpFvx0nlo45wE48+PJFST4H/DNR6un0WvDRVDbsHxQ3jK1nTb8MUA5ZCPZiqg57XGpvoI0svHKc2InSfNgD7DtCTTFD1GOfCfRaFSNhlHcFaAXS+fdKXbSuo9gR+WHOIJ3S+9UAvZkobMQL5u+/Be6JOl1YkyXTGWysBW0V8p/wDeXhCkPDmjkk9fY1GMQKmNoYLYuNICzH7JjA7zVSdh4D6okiKnPZHgPqESmABQoQhQAKFChQAVKs7eEU6w/Fnwi3WHUeEUMQPxRgAwGJf8VQW+dr/25sbmU73nZlUKCApvqRpuOEYXE3tU0JOwqgSbX2lTTGxpsblTHZUZszC4utg1itz5RrDoxyyipU2X0VjMOkvJma5yHOSPO2/dExk8cq/sxDJaNdrZfWfcPfeBtZhE5naYtQ66fiwvZ7Otu1rrFGUnqr1sKBALCw/UEPEsH5Kn/wCogVgmKTKhM5lCWt+zcsxa25AGw/lFjEaJ5ssoJnV6g5kVibcRrAJSi4bRRMiPm7Sy8utiFa/0dxEoljkP1IBS6qfJmrTgGoLDrOse6ZQdCDbhcQaCvp6vsmefjDBSUl10dMsch4FB9sNyi+gG1/UEBKyinU/WVHXvMC3cyStgRtlB34iCWGz5sxVd5ayiwuEJdjbvsNISaM4yV048lxZfd55IzvTrSVTH/wCbR8LflhFqdSTZGed1zzALt1RBCkEgZQeFrwK6ZVDvS0rOoQmsoyBckgdeu94T+DSH9uVRscWHZgBMOhjQYqOyYzrbRidhrab1F8B/CImgTQ4gZidkZcoAN/8ADEmFV5curG5W3C1weMOhBKFHBHYQxQoUKAClXbjwgdih+KMEK86r4RQxCnZ0IUXMCGjBVwvVYeOdWND/AMqbwjfyKBFZyFVSdiN/LlGPxbAqhZ1HNWQ8xZE/rJgl5S2Xq3XQEi+rCNKuON8yrPOXJ/qxpF0ZTim7onE5hus25JvlykHvuTDp8xlCkCY19xdbju311iD+2m+ZVf6kn+rHDjjfMqz9nJ/qxWyJ1ZbQtn1zWsLNcb25cOUQSaiab5kdQCwFmViQLWNjzufZEf8AbbfMqv8AZyf6sRTcafMCKOt0+hK/qQbIWrRfLMVzAODcdgkXtffflDWmsANGuQTa97G+m3db2wDmV1QSfia4DMWAEmRopNwl89yBEReZ8JM/qMRsWv1WSXk9XLawmecNSJknXCNG07UgZj33vysb+Z9kPdiGA7RBNs17Acb+6AzYtMNh8FqwAQR8SmluB+M1h0jFpigg01WbnMB1AFj45zBaBp0FpLllJOcWJFjxtGa6eOTTyLhhatoh2v8Ani/1Q2dPqSzEfD1DXsBLQhbnYdnURVx9KiolyJayKlnWopnLPLCjLLnCYzMdALAQNqhx76N1ifqmM05jSYkboSCPbGbYRjR0BjDzlnFeDqjAd+WHU1OyVZIByupueF7jSJp8n4uU43TJrzFrWjtUrEkg2I1XxO0V2ATWO3ipQVOeWGOh2YciNDFq0QB2OWjsKAAfiO6+ERpD8SPaXziFTpABSmY03WOqyWbq2y3zqutlOl9eMObGX4yCP/0lxQuesqcouQ5yjv6tLe/hGcm4hVaLLMzrRckGW+U6erb1QO+8azaguUdGD07zJvZKvk1zY0w/Iv8Arp9piN8db9A/k8r+cCMeq5iIpXOBbtGUuYhvE8IqdHcRnO5zmY0u3rTFy63FgDzjpWBOG55cvUqOTx02zQHHX/QTP1pX3oifH2/QTv1pf2NGcxHFZquQxdCPkqTbc20CH64sz6+f8E6zJab+adSBztFP0yVfsmPqk9vxf4hR8dPzed+596IWx8/N53/T+9GVocbnNNUKXmAtZwyZQo534RP0gxOZLmWBZEsLOq5iTrF/xEpa2R/OTg56vsPnpAeNPO/6f3ojOPn9BO7vxf3oD9H66bMDdYCVFsrlcpbyixiyzCnxVs3atfmFJA82sIiWBJ0dWPK5wUlwWX6TAfkJ37n3oaOlHOROHIkJv7TGbmU2InMOsQXva2XTSw4X5+wQXkTy6qmpawD5uBFrkkabj3wvFH4G5M0UhsyhrEX1sf8ASJIbJ9UeEOjkapmwfq3+LlKOOU+wXhVdQA9udgIiRwXlm9wigH/Fljk2nM13I3Udk99wfqvAvkDtFOyTip9WZtyDa/WAfZBkNGdmr1sphqpsdeKEW18jaKeFdO5RqFpJrkzvV6zLZHba3iYWkpcxJckuzYQo4DHYgoG4ke0vnEKxPiY1XwPuiukAAKcfjqjf8cNnC/IT2xLc5tmPg4/lDxSEzp11uGmBgSNPVUfZF6XRgb+7SOndJE1yVQhO0OFMx398XSLDhbnFKfjEldGmoDyvEeR+w6SOGjPMeURNSHnC/t2Qdpqe2JZdUreqynwIMLeQyq1Ge6ImojzHnF9ohLQ1kl8iKDUR5rEb0BOhy2i85ik1eSxWUA1jlZmcJLVuKFjfM44qoJEV5ZIVJlZ8FHJT3EuR7xaHy8PI0AUDlFyolVEsZmly3UbiTMLMBzyOq5vAaw2nq1dcyG4O3A+w6g93CDyyaoNUTroAOUd3hgMTUq3dR3j3RmM1chLL4Ae4RVo2DOTyFvaREubs7D2w3Dk9Y9490TXAzEdNq+bKqsoGWW4ExW4O49ZfIAe2Mj0vo+sVamXoQO1bfu9hvHrnSTo+lZIMp9D6yON0ceqw+ojiDGFwbovNl9bJn6i+p4PfioOw4a22j0fT5Y6/tfaODPjlKVez+jUej7pIaykVnIM1OxM14j1WPeY1IjFYPRLT2WSoRCeA1PIk8Y1cqfmUG9v944syW716OvHeq27IMT+T5xXSLGK/J8TFVDpGJoSXO0Asb6SrJORe1M5cB423PdFjH8RMqV2fXbsr3czGNWkvqdSdz9saIlshrsUmzT22J7th7Ioshgx8FA74F4hWzA4kyZTTZzi6ypYuwH5zE6KuwueYhklfKYcs621x4ExSxOXiNOM8+jGTj1bq5Hjb7It4TUpPUEaZh2eRhKmS00E6bHpqfLJHJtf9YM0nSNXsHBU8+ECTgzRGcMYcIqkCbNDi1SRJYyz2mKIh3AaY4lq3kXg4vR6UrSlGkuSuVQTrppqdySbkniTGFll1GUglSVuOHZIYHyK3jZ/2ssxAwI19oJhNGiZNi9eL9k6Af7xk5lRkquztNUuw4F0KrntwLKdeeURerKm8CZRzzc42UFFPMsQWI7tLe2FQNh9JgI0i1QN8YvjAeRMtBGlndpT38dodCs1h9X/SHYds3jEaNdYkoNLjziX0WXIGYjQAnPvwby4wSEK0Sm10JqwE0nKfonbuMOOm23CL8+kFrE6GKQDLdbXtoD3RpdguCxi/yfExTWLmMbL4n3xSUxkMz+Mdud4ACIUpoZjdUyMxRQxJOjEgaAcRFLC8QnTEL9TLGVspUu1z4XH1xZFF9qezH2iLuCShSLMcIGnz2zm2uWUvZkJfkFBNubGCUugWfJR10JGZb8L8DaLVLTBVu9sxPfwGgHviotXyJxdcGcxLpKW+LqJYUPoG5eMZPBcNWXUVMu10zSpgA+SXVle36qmNt0vwlZlM5tawzAjncWgDQhbkr2mbKWt9EWGsaZFCk49mOPe2pdGpoqMFBfwvzEDekt5UoZNC7Bbm2gIJNrjU6RJIxPqEJcFlGthvfhFWq6R/G9TWIglv8uW7aaBgGuL7cuIjFHQ6Mu+HnNmLPmtbMSQdO/W/tibD57S2AZiytpma9x3A5tY0b9GH3R5ZB1F8ymx1AvrfTjpDqLowQytMIFtSqgXvf87YiLshIG1uDuDcs7IdhfTzEdkSrC0bDqhyveBNbh2U6bHjDuyqBSrE6NbWH9VCyQCNZTnsi/JT5xPKexvETLZUP0RfQco420SlZoFbwrxSpa0ZbMbW4nQW8TFar6UUsr8ZUSl7i639xjNRb6RLkl2FGsRaK2XnAKf6SaBfy+buRHb6hFJvSrSX9See/q9/fGixZPgh5YfJosZOixSUHextof5QRxGQHVlOzAqediLG1uMeGVXoexFZxEupvKv2SJzhst7gEX3jNdGp6XOpyZjdk317t4hp6GyH1gpPLluNvfHnE/0b4mZquGawZTbrXuQpF9L8os9LOg2IVVU02nciWQgt1zLYqMrC19NbRV8BR6nR1PVAC3Y2troBtwgg65wCu3GPn6r9HuKr6zu1+U9j9sFOhcnFcPqM+R50tuzMlPMJDC41Un1WHA+XGDYKPclpwFtYEHcHUGBVRgQH4oAfR018LQSpKsTEDAEX+SwsR3Ec4kYw/wBiox+L3SW+ZSSFJtztyjNYFWSXYuZgLHdW4ECxvfiL2j0urp0mKUcaMHB1sbEW34bwGm9AKVzexGx0+SAmRVBG+oLa6kmN4Sgo1Lj9mM1JP8R+G4op7LMDbY3B8oKBx3e0QHk+jiUmbJMYZhZrqp951HlA+b6NbepPYDhofseGoYn1L6J3yL/n7NXYc/qhs2RnUr7NRvGSHo7b5y37334Z/d0eNTNHP1rfxGK8eP8A39B5Mn+PsLGSb2tty98U6qulSxd5iJ/iYX9m8Qj0fSkBImzGNrbtsd9bxLR+jamVg1nN+Ba9vMwaY13L6FtkfUfskmdO1yBZUt5h01JCDTTQHtHTujQ4bWdZLDZSt+BGohUOCy5QHVoq99rk+Z1i8FF94xk4dRNoKXcmV6mkV1KuoZToQeMZY+jOnBJRAe5maw8LERsXYc4aKjlBCco/1G4RfaMzK6GovyJa+CX97Xi6uAKBbN+6n2LBgzob1sU5yfbBQivYJMkQtLizaEVjlLKhkwNaT1LlrXRtSOKnnBvLHCl9CARDToAWZWfbUcxHVoAsWHwsXujFD3bHxERmknDZ/dDpAM6mOFiN9YkWkb5TMfA2H1RIVAFh74AKjVA46Q7NEE2jYm5is0sjjFWAQE3vtHesHP64GdZY/wCn8zEyVQ45vH/aFYFzrOUIITFU1Q7/AGQ34U/CDYC68gDeOy54A2iiXmGEKZzvD2AvddDTUDxiJKMxKtHE7AQPUdw84rNNbmPZBRaERIlGBwg2YAgTzHfhB5wa+DdwhfBhyEGwH//Z">
            <a:extLst>
              <a:ext uri="{FF2B5EF4-FFF2-40B4-BE49-F238E27FC236}">
                <a16:creationId xmlns:a16="http://schemas.microsoft.com/office/drawing/2014/main" id="{458E33E9-D57A-4EEF-B9B0-F9D567619D1E}"/>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18442" name="AutoShape 13" descr="data:image/jpeg;base64,/9j/4AAQSkZJRgABAQAAAQABAAD/2wCEAAkGBhQSEBUUEhQVFRUVGBYUFRUVFxUYFxgYFRUVFBQXGBYXGyceFxwjGRQUHy8gJCcpLCwsFx4xNTAqNSYrLCkBCQoKDgwOGg8PGikkHBwpKSwsKSktKSksKSwpKSkpKSksKSkpKSwpKSkpKSkpKSkpKSksKSkpKSwpKSkpKSksKf/AABEIANAArAMBIgACEQEDEQH/xAAcAAABBQEBAQAAAAAAAAAAAAAFAAIDBAYBBwj/xABMEAACAAQEAgYECAsGBQUAAAABAgADBBEFEiExQVEGEyJhcYEHMpGhFCNCVGKxwdIkM0NSU5KTorLR0xUXcnTh8TRzo7PCRGNkgoP/xAAZAQADAQEBAAAAAAAAAAAAAAAAAQIDBAX/xAAmEQACAgICAQQCAwEAAAAAAAAAAQIRAxIhMRMEQVGhImEUMlJC/9oADAMBAAIRAxEAPwD3CFHLx2ABRwiOwoAB1fi6ypbufkAkjwjJn0qy7kdRMuqhmHIcSdNB3xd6Vlvg1SFVmYo6hUBLEtoLAamPJ52JVvXTZz0c9WnSupI6mbYAoF0FvWst/bAS3R6UvpYlnJaRMPWep9K2+XTWEfSxKszdRMshysbjsnax00jyyXi89Fpl+DTfwYsyXlTbnM2Y5hbUX5RHMxucUqF6ibaomCa3xcy4KtnAXs6C5MBGx63/AHppfL1Ey+XPb6PPbaGj0qSrBupezHKDzPIXHeI8sXpVN64Tepa4kintkmWy5MhO29vfEMnG5olSZfUzLSZhmg9XMuSbb6baCArc9d/vOl3a8mYMnr6+r46RIvpJQlQJMy7i6DW7DmBbXaPMFxue5qfweb+FEZ/i5mgBv2dNIIyMTrOtkTFo5xMhOrX4qZYi5sSbb68IBbWew4fjCzZSTALZwCByvBARlujKOKSRnRkcKoZXGUi1+B8Y1IgNDsKFCgAUKFCgAUKFCgA5aFaOwoAOWjsNeZbeGGoHCACWFFZqo8oY1Q3dDoAbMHxvjMH8UHBAwyhe/G979994hqMSIYqAxI3NwAO7UQJN9CDNoVozr4ww4IPF2P1CKs3pGRy9kyK8cvgVmttHLRjX6UkcB7H/AJxfn4hNlhSwl2YXWzPe2m484bxSQ7NHaERGaGPtb1R5Mf8AyEEKXEC6BlJsdNdwYlxa7GWKkdv2RetAsziTc++JP7QbkIkAjCikuJcwfKJFr0PG3jABZhGFCgAQhQoUAChQoUAFep4RCsTVPCIQYqgK87EEU2LWPKGHFJfMe2Mb04kZ58hAzJ1lRLlsyGzZWDXsfKIKfoPLe4FTW3BAt1o4ngcmsVGOyIlLVm4OKyvzh5kWgLiCB3LS5yKG1KuCbNsbFdbGw0gYno4Qn/iK0cdZifYsP/u1l/Oqz9ov3IpRcSfIiQ0bH8tJ/VmH7YjmYa5t+EywBpYI+gvm5846PRtK+dVn7UfciL+72X+mriOfWpY/uxW8hbFTEejXXJlaplgBg/ZlvcmzD876RhlF0cMogirVrDKA6NoLg8G7oJn0ayh/6ms/ar93SIJnQSSs1ZZqK4FgSCJgtppYnJFrLkqiVqnwdNI3ziX5I9/4iINYfXyZMtZYYta92OlyxzE2gHV9A5MsXaqrbXVdJin1yANk21EDqPo9STZ3VJV1+fskgtYDOFYXbJbZxGcm5dmmxtDj0vmYYMclk7++MpJ6MUrLmFdVixy9qaBrlz/mfmgmGT+jwktImSqmpf8AC5EhhMdWU5nGcWyA7fXGeob80bwHx84a5izXABtNBpFOZEGhoRHYaIdAAoUK8KABQoUKACvVcIgET1XCICdDFAYPpM96ul/zcn6pn8o16ylubC1iBx52jF48/wCF0n+bl/wvGxpZrM8zOmUA6EHfje3CKh0ZZOywtZLNrTEPaOoYbg6rvwsbwMqaJmmXC5g0+UwOYdkLLFyAd9Ra3eYiapohqUkrmYpqtrtmKMNvz7i8W62okU5XOstL3VDzyqSbW5AGLTZm4qRPJq+0FmNLVibKA2puLgZeBtD6eeh0zKSvrC4uPEXuIrVsySjJMmKt7rlc73tlU690ckrJYkqsli2hIIzHxO8VyFIEDApliLDK0sixmaKzTcxA39Vc0GpGLS2fIs2UQQMgDgudLnTfYQ2ixCWWaXLy3XVlF79nTXTn9cDZWK0KTtFkrNUlQbEMCCZdr5O60OTb7JjFLoKV0yXcJNyWdgEWYD2mUBtLbHY68oUmhlBgVWVmAspA1AGlrgmHTaxFmpKbLnm5sim5Jyr2racoqVWNU0h7Pklta/q20IYg6LyUmJKqx9ZSSJSEzFlIjkA9ki7WJtYdxMDsfdDLpXTKVetpGBW4BvMsTY+AgvKxSVNls4KMi+sTcgWXMdxygR0mqFeRRulsrVtGVte2UzNDCkCXJocSGsUZm0EcTGogZMOhjA6TSpsIcYjlHQeAiSADkdhQoAFChQoAKtUNorsdPbFmqO0U55sp8DFAYDGT+FUX+cl/wzI3ImWzm4NtxcRgsVa9VQaX/DEPsSbGzlylUzGC2MztN5WGvsiodGc+yZ6g5spVCt2BNjpbYAcRDmqR9HT6BsPfDJmKyUZw02UpDNcM1iIzHSLpiVmCXTsLLlLzFF8wJuQPKNEjmzeohhjcjTPPBIvlPih4a2tHHqbAlVRiOGXL7G4RFT9IqdwpE2UvczWI8jEeJ9JJUuUzI8uYwtlVSDqT9UMPLjUdvYlGIPp8WovxvsOe0T/C+9dPotALo30rDKwqJgDFrgsMq2tbLfb2wZXGpFvx0nlo45wE48+PJFST4H/DNR6un0WvDRVDbsHxQ3jK1nTb8MUA5ZCPZiqg57XGpvoI0svHKc2InSfNgD7DtCTTFD1GOfCfRaFSNhlHcFaAXS+fdKXbSuo9gR+WHOIJ3S+9UAvZkobMQL5u+/Be6JOl1YkyXTGWysBW0V8p/wDeXhCkPDmjkk9fY1GMQKmNoYLYuNICzH7JjA7zVSdh4D6okiKnPZHgPqESmABQoQhQAKFChQAVKs7eEU6w/Fnwi3WHUeEUMQPxRgAwGJf8VQW+dr/25sbmU73nZlUKCApvqRpuOEYXE3tU0JOwqgSbX2lTTGxpsblTHZUZszC4utg1itz5RrDoxyyipU2X0VjMOkvJma5yHOSPO2/dExk8cq/sxDJaNdrZfWfcPfeBtZhE5naYtQ66fiwvZ7Otu1rrFGUnqr1sKBALCw/UEPEsH5Kn/wCogVgmKTKhM5lCWt+zcsxa25AGw/lFjEaJ5ssoJnV6g5kVibcRrAJSi4bRRMiPm7Sy8utiFa/0dxEoljkP1IBS6qfJmrTgGoLDrOse6ZQdCDbhcQaCvp6vsmefjDBSUl10dMsch4FB9sNyi+gG1/UEBKyinU/WVHXvMC3cyStgRtlB34iCWGz5sxVd5ayiwuEJdjbvsNISaM4yV048lxZfd55IzvTrSVTH/wCbR8LflhFqdSTZGed1zzALt1RBCkEgZQeFrwK6ZVDvS0rOoQmsoyBckgdeu94T+DSH9uVRscWHZgBMOhjQYqOyYzrbRidhrab1F8B/CImgTQ4gZidkZcoAN/8ADEmFV5curG5W3C1weMOhBKFHBHYQxQoUKAClXbjwgdih+KMEK86r4RQxCnZ0IUXMCGjBVwvVYeOdWND/AMqbwjfyKBFZyFVSdiN/LlGPxbAqhZ1HNWQ8xZE/rJgl5S2Xq3XQEi+rCNKuON8yrPOXJ/qxpF0ZTim7onE5hus25JvlykHvuTDp8xlCkCY19xdbju311iD+2m+ZVf6kn+rHDjjfMqz9nJ/qxWyJ1ZbQtn1zWsLNcb25cOUQSaiab5kdQCwFmViQLWNjzufZEf8AbbfMqv8AZyf6sRTcafMCKOt0+hK/qQbIWrRfLMVzAODcdgkXtffflDWmsANGuQTa97G+m3db2wDmV1QSfia4DMWAEmRopNwl89yBEReZ8JM/qMRsWv1WSXk9XLawmecNSJknXCNG07UgZj33vysb+Z9kPdiGA7RBNs17Acb+6AzYtMNh8FqwAQR8SmluB+M1h0jFpigg01WbnMB1AFj45zBaBp0FpLllJOcWJFjxtGa6eOTTyLhhatoh2v8Ani/1Q2dPqSzEfD1DXsBLQhbnYdnURVx9KiolyJayKlnWopnLPLCjLLnCYzMdALAQNqhx76N1ifqmM05jSYkboSCPbGbYRjR0BjDzlnFeDqjAd+WHU1OyVZIByupueF7jSJp8n4uU43TJrzFrWjtUrEkg2I1XxO0V2ATWO3ipQVOeWGOh2YciNDFq0QB2OWjsKAAfiO6+ERpD8SPaXziFTpABSmY03WOqyWbq2y3zqutlOl9eMObGX4yCP/0lxQuesqcouQ5yjv6tLe/hGcm4hVaLLMzrRckGW+U6erb1QO+8azaguUdGD07zJvZKvk1zY0w/Iv8Arp9piN8db9A/k8r+cCMeq5iIpXOBbtGUuYhvE8IqdHcRnO5zmY0u3rTFy63FgDzjpWBOG55cvUqOTx02zQHHX/QTP1pX3oifH2/QTv1pf2NGcxHFZquQxdCPkqTbc20CH64sz6+f8E6zJab+adSBztFP0yVfsmPqk9vxf4hR8dPzed+596IWx8/N53/T+9GVocbnNNUKXmAtZwyZQo534RP0gxOZLmWBZEsLOq5iTrF/xEpa2R/OTg56vsPnpAeNPO/6f3ojOPn9BO7vxf3oD9H66bMDdYCVFsrlcpbyixiyzCnxVs3atfmFJA82sIiWBJ0dWPK5wUlwWX6TAfkJ37n3oaOlHOROHIkJv7TGbmU2InMOsQXva2XTSw4X5+wQXkTy6qmpawD5uBFrkkabj3wvFH4G5M0UhsyhrEX1sf8ASJIbJ9UeEOjkapmwfq3+LlKOOU+wXhVdQA9udgIiRwXlm9wigH/Fljk2nM13I3Udk99wfqvAvkDtFOyTip9WZtyDa/WAfZBkNGdmr1sphqpsdeKEW18jaKeFdO5RqFpJrkzvV6zLZHba3iYWkpcxJckuzYQo4DHYgoG4ke0vnEKxPiY1XwPuiukAAKcfjqjf8cNnC/IT2xLc5tmPg4/lDxSEzp11uGmBgSNPVUfZF6XRgb+7SOndJE1yVQhO0OFMx398XSLDhbnFKfjEldGmoDyvEeR+w6SOGjPMeURNSHnC/t2Qdpqe2JZdUreqynwIMLeQyq1Ge6ImojzHnF9ohLQ1kl8iKDUR5rEb0BOhy2i85ik1eSxWUA1jlZmcJLVuKFjfM44qoJEV5ZIVJlZ8FHJT3EuR7xaHy8PI0AUDlFyolVEsZmly3UbiTMLMBzyOq5vAaw2nq1dcyG4O3A+w6g93CDyyaoNUTroAOUd3hgMTUq3dR3j3RmM1chLL4Ae4RVo2DOTyFvaREubs7D2w3Dk9Y9490TXAzEdNq+bKqsoGWW4ExW4O49ZfIAe2Mj0vo+sVamXoQO1bfu9hvHrnSTo+lZIMp9D6yON0ceqw+ojiDGFwbovNl9bJn6i+p4PfioOw4a22j0fT5Y6/tfaODPjlKVez+jUej7pIaykVnIM1OxM14j1WPeY1IjFYPRLT2WSoRCeA1PIk8Y1cqfmUG9v944syW716OvHeq27IMT+T5xXSLGK/J8TFVDpGJoSXO0Asb6SrJORe1M5cB423PdFjH8RMqV2fXbsr3czGNWkvqdSdz9saIlshrsUmzT22J7th7Ioshgx8FA74F4hWzA4kyZTTZzi6ypYuwH5zE6KuwueYhklfKYcs621x4ExSxOXiNOM8+jGTj1bq5Hjb7It4TUpPUEaZh2eRhKmS00E6bHpqfLJHJtf9YM0nSNXsHBU8+ECTgzRGcMYcIqkCbNDi1SRJYyz2mKIh3AaY4lq3kXg4vR6UrSlGkuSuVQTrppqdySbkniTGFll1GUglSVuOHZIYHyK3jZ/2ssxAwI19oJhNGiZNi9eL9k6Af7xk5lRkquztNUuw4F0KrntwLKdeeURerKm8CZRzzc42UFFPMsQWI7tLe2FQNh9JgI0i1QN8YvjAeRMtBGlndpT38dodCs1h9X/SHYds3jEaNdYkoNLjziX0WXIGYjQAnPvwby4wSEK0Sm10JqwE0nKfonbuMOOm23CL8+kFrE6GKQDLdbXtoD3RpdguCxi/yfExTWLmMbL4n3xSUxkMz+Mdud4ACIUpoZjdUyMxRQxJOjEgaAcRFLC8QnTEL9TLGVspUu1z4XH1xZFF9qezH2iLuCShSLMcIGnz2zm2uWUvZkJfkFBNubGCUugWfJR10JGZb8L8DaLVLTBVu9sxPfwGgHviotXyJxdcGcxLpKW+LqJYUPoG5eMZPBcNWXUVMu10zSpgA+SXVle36qmNt0vwlZlM5tawzAjncWgDQhbkr2mbKWt9EWGsaZFCk49mOPe2pdGpoqMFBfwvzEDekt5UoZNC7Bbm2gIJNrjU6RJIxPqEJcFlGthvfhFWq6R/G9TWIglv8uW7aaBgGuL7cuIjFHQ6Mu+HnNmLPmtbMSQdO/W/tibD57S2AZiytpma9x3A5tY0b9GH3R5ZB1F8ymx1AvrfTjpDqLowQytMIFtSqgXvf87YiLshIG1uDuDcs7IdhfTzEdkSrC0bDqhyveBNbh2U6bHjDuyqBSrE6NbWH9VCyQCNZTnsi/JT5xPKexvETLZUP0RfQco420SlZoFbwrxSpa0ZbMbW4nQW8TFar6UUsr8ZUSl7i639xjNRb6RLkl2FGsRaK2XnAKf6SaBfy+buRHb6hFJvSrSX9See/q9/fGixZPgh5YfJosZOixSUHextof5QRxGQHVlOzAqediLG1uMeGVXoexFZxEupvKv2SJzhst7gEX3jNdGp6XOpyZjdk317t4hp6GyH1gpPLluNvfHnE/0b4mZquGawZTbrXuQpF9L8os9LOg2IVVU02nciWQgt1zLYqMrC19NbRV8BR6nR1PVAC3Y2troBtwgg65wCu3GPn6r9HuKr6zu1+U9j9sFOhcnFcPqM+R50tuzMlPMJDC41Un1WHA+XGDYKPclpwFtYEHcHUGBVRgQH4oAfR018LQSpKsTEDAEX+SwsR3Ec4kYw/wBiox+L3SW+ZSSFJtztyjNYFWSXYuZgLHdW4ECxvfiL2j0urp0mKUcaMHB1sbEW34bwGm9AKVzexGx0+SAmRVBG+oLa6kmN4Sgo1Lj9mM1JP8R+G4op7LMDbY3B8oKBx3e0QHk+jiUmbJMYZhZrqp951HlA+b6NbepPYDhofseGoYn1L6J3yL/n7NXYc/qhs2RnUr7NRvGSHo7b5y37334Z/d0eNTNHP1rfxGK8eP8A39B5Mn+PsLGSb2tty98U6qulSxd5iJ/iYX9m8Qj0fSkBImzGNrbtsd9bxLR+jamVg1nN+Ba9vMwaY13L6FtkfUfskmdO1yBZUt5h01JCDTTQHtHTujQ4bWdZLDZSt+BGohUOCy5QHVoq99rk+Z1i8FF94xk4dRNoKXcmV6mkV1KuoZToQeMZY+jOnBJRAe5maw8LERsXYc4aKjlBCco/1G4RfaMzK6GovyJa+CX97Xi6uAKBbN+6n2LBgzob1sU5yfbBQivYJMkQtLizaEVjlLKhkwNaT1LlrXRtSOKnnBvLHCl9CARDToAWZWfbUcxHVoAsWHwsXujFD3bHxERmknDZ/dDpAM6mOFiN9YkWkb5TMfA2H1RIVAFh74AKjVA46Q7NEE2jYm5is0sjjFWAQE3vtHesHP64GdZY/wCn8zEyVQ45vH/aFYFzrOUIITFU1Q7/AGQ34U/CDYC68gDeOy54A2iiXmGEKZzvD2AvddDTUDxiJKMxKtHE7AQPUdw84rNNbmPZBRaERIlGBwg2YAgTzHfhB5wa+DdwhfBhyEGwH//Z">
            <a:extLst>
              <a:ext uri="{FF2B5EF4-FFF2-40B4-BE49-F238E27FC236}">
                <a16:creationId xmlns:a16="http://schemas.microsoft.com/office/drawing/2014/main" id="{60DC5D3B-FFB4-40FE-8A4E-DF615719B17D}"/>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18443" name="AutoShape 15" descr="data:image/jpeg;base64,/9j/4AAQSkZJRgABAQAAAQABAAD/2wCEAAkGBhQSEBUUEhQVFRUVGBYUFRUVFxUYFxgYFRUVFBQXGBYXGyceFxwjGRQUHy8gJCcpLCwsFx4xNTAqNSYrLCkBCQoKDgwOGg8PGikkHBwpKSwsKSktKSksKSwpKSkpKSksKSkpKSwpKSkpKSkpKSkpKSksKSkpKSwpKSkpKSksKf/AABEIANAArAMBIgACEQEDEQH/xAAcAAABBQEBAQAAAAAAAAAAAAAFAAIDBAYBBwj/xABMEAACAAQEAgYECAsGBQUAAAABAgADBBEFEiExQVEGEyJhcYEHMpGhFCNCVGKxwdIkM0NSU5KTorLR0xUXcnTh8TRzo7PCRGNkgoP/xAAZAQADAQEBAAAAAAAAAAAAAAAAAQIDBAX/xAAmEQACAgICAQQCAwEAAAAAAAAAAQIRAxIhMRMEQVGhImEUMlJC/9oADAMBAAIRAxEAPwD3CFHLx2ABRwiOwoAB1fi6ypbufkAkjwjJn0qy7kdRMuqhmHIcSdNB3xd6Vlvg1SFVmYo6hUBLEtoLAamPJ52JVvXTZz0c9WnSupI6mbYAoF0FvWst/bAS3R6UvpYlnJaRMPWep9K2+XTWEfSxKszdRMshysbjsnax00jyyXi89Fpl+DTfwYsyXlTbnM2Y5hbUX5RHMxucUqF6ibaomCa3xcy4KtnAXs6C5MBGx63/AHppfL1Ey+XPb6PPbaGj0qSrBupezHKDzPIXHeI8sXpVN64Tepa4kintkmWy5MhO29vfEMnG5olSZfUzLSZhmg9XMuSbb6baCArc9d/vOl3a8mYMnr6+r46RIvpJQlQJMy7i6DW7DmBbXaPMFxue5qfweb+FEZ/i5mgBv2dNIIyMTrOtkTFo5xMhOrX4qZYi5sSbb68IBbWew4fjCzZSTALZwCByvBARlujKOKSRnRkcKoZXGUi1+B8Y1IgNDsKFCgAUKFCgAUKFCgA5aFaOwoAOWjsNeZbeGGoHCACWFFZqo8oY1Q3dDoAbMHxvjMH8UHBAwyhe/G979994hqMSIYqAxI3NwAO7UQJN9CDNoVozr4ww4IPF2P1CKs3pGRy9kyK8cvgVmttHLRjX6UkcB7H/AJxfn4hNlhSwl2YXWzPe2m484bxSQ7NHaERGaGPtb1R5Mf8AyEEKXEC6BlJsdNdwYlxa7GWKkdv2RetAsziTc++JP7QbkIkAjCikuJcwfKJFr0PG3jABZhGFCgAQhQoUAChQoUAFep4RCsTVPCIQYqgK87EEU2LWPKGHFJfMe2Mb04kZ58hAzJ1lRLlsyGzZWDXsfKIKfoPLe4FTW3BAt1o4ngcmsVGOyIlLVm4OKyvzh5kWgLiCB3LS5yKG1KuCbNsbFdbGw0gYno4Qn/iK0cdZifYsP/u1l/Oqz9ov3IpRcSfIiQ0bH8tJ/VmH7YjmYa5t+EywBpYI+gvm5846PRtK+dVn7UfciL+72X+mriOfWpY/uxW8hbFTEejXXJlaplgBg/ZlvcmzD876RhlF0cMogirVrDKA6NoLg8G7oJn0ayh/6ms/ar93SIJnQSSs1ZZqK4FgSCJgtppYnJFrLkqiVqnwdNI3ziX5I9/4iINYfXyZMtZYYta92OlyxzE2gHV9A5MsXaqrbXVdJin1yANk21EDqPo9STZ3VJV1+fskgtYDOFYXbJbZxGcm5dmmxtDj0vmYYMclk7++MpJ6MUrLmFdVixy9qaBrlz/mfmgmGT+jwktImSqmpf8AC5EhhMdWU5nGcWyA7fXGeob80bwHx84a5izXABtNBpFOZEGhoRHYaIdAAoUK8KABQoUKACvVcIgET1XCICdDFAYPpM96ul/zcn6pn8o16ylubC1iBx52jF48/wCF0n+bl/wvGxpZrM8zOmUA6EHfje3CKh0ZZOywtZLNrTEPaOoYbg6rvwsbwMqaJmmXC5g0+UwOYdkLLFyAd9Ra3eYiapohqUkrmYpqtrtmKMNvz7i8W62okU5XOstL3VDzyqSbW5AGLTZm4qRPJq+0FmNLVibKA2puLgZeBtD6eeh0zKSvrC4uPEXuIrVsySjJMmKt7rlc73tlU690ckrJYkqsli2hIIzHxO8VyFIEDApliLDK0sixmaKzTcxA39Vc0GpGLS2fIs2UQQMgDgudLnTfYQ2ixCWWaXLy3XVlF79nTXTn9cDZWK0KTtFkrNUlQbEMCCZdr5O60OTb7JjFLoKV0yXcJNyWdgEWYD2mUBtLbHY68oUmhlBgVWVmAspA1AGlrgmHTaxFmpKbLnm5sim5Jyr2racoqVWNU0h7Pklta/q20IYg6LyUmJKqx9ZSSJSEzFlIjkA9ki7WJtYdxMDsfdDLpXTKVetpGBW4BvMsTY+AgvKxSVNls4KMi+sTcgWXMdxygR0mqFeRRulsrVtGVte2UzNDCkCXJocSGsUZm0EcTGogZMOhjA6TSpsIcYjlHQeAiSADkdhQoAFChQoAKtUNorsdPbFmqO0U55sp8DFAYDGT+FUX+cl/wzI3ImWzm4NtxcRgsVa9VQaX/DEPsSbGzlylUzGC2MztN5WGvsiodGc+yZ6g5spVCt2BNjpbYAcRDmqR9HT6BsPfDJmKyUZw02UpDNcM1iIzHSLpiVmCXTsLLlLzFF8wJuQPKNEjmzeohhjcjTPPBIvlPih4a2tHHqbAlVRiOGXL7G4RFT9IqdwpE2UvczWI8jEeJ9JJUuUzI8uYwtlVSDqT9UMPLjUdvYlGIPp8WovxvsOe0T/C+9dPotALo30rDKwqJgDFrgsMq2tbLfb2wZXGpFvx0nlo45wE48+PJFST4H/DNR6un0WvDRVDbsHxQ3jK1nTb8MUA5ZCPZiqg57XGpvoI0svHKc2InSfNgD7DtCTTFD1GOfCfRaFSNhlHcFaAXS+fdKXbSuo9gR+WHOIJ3S+9UAvZkobMQL5u+/Be6JOl1YkyXTGWysBW0V8p/wDeXhCkPDmjkk9fY1GMQKmNoYLYuNICzH7JjA7zVSdh4D6okiKnPZHgPqESmABQoQhQAKFChQAVKs7eEU6w/Fnwi3WHUeEUMQPxRgAwGJf8VQW+dr/25sbmU73nZlUKCApvqRpuOEYXE3tU0JOwqgSbX2lTTGxpsblTHZUZszC4utg1itz5RrDoxyyipU2X0VjMOkvJma5yHOSPO2/dExk8cq/sxDJaNdrZfWfcPfeBtZhE5naYtQ66fiwvZ7Otu1rrFGUnqr1sKBALCw/UEPEsH5Kn/wCogVgmKTKhM5lCWt+zcsxa25AGw/lFjEaJ5ssoJnV6g5kVibcRrAJSi4bRRMiPm7Sy8utiFa/0dxEoljkP1IBS6qfJmrTgGoLDrOse6ZQdCDbhcQaCvp6vsmefjDBSUl10dMsch4FB9sNyi+gG1/UEBKyinU/WVHXvMC3cyStgRtlB34iCWGz5sxVd5ayiwuEJdjbvsNISaM4yV048lxZfd55IzvTrSVTH/wCbR8LflhFqdSTZGed1zzALt1RBCkEgZQeFrwK6ZVDvS0rOoQmsoyBckgdeu94T+DSH9uVRscWHZgBMOhjQYqOyYzrbRidhrab1F8B/CImgTQ4gZidkZcoAN/8ADEmFV5curG5W3C1weMOhBKFHBHYQxQoUKAClXbjwgdih+KMEK86r4RQxCnZ0IUXMCGjBVwvVYeOdWND/AMqbwjfyKBFZyFVSdiN/LlGPxbAqhZ1HNWQ8xZE/rJgl5S2Xq3XQEi+rCNKuON8yrPOXJ/qxpF0ZTim7onE5hus25JvlykHvuTDp8xlCkCY19xdbju311iD+2m+ZVf6kn+rHDjjfMqz9nJ/qxWyJ1ZbQtn1zWsLNcb25cOUQSaiab5kdQCwFmViQLWNjzufZEf8AbbfMqv8AZyf6sRTcafMCKOt0+hK/qQbIWrRfLMVzAODcdgkXtffflDWmsANGuQTa97G+m3db2wDmV1QSfia4DMWAEmRopNwl89yBEReZ8JM/qMRsWv1WSXk9XLawmecNSJknXCNG07UgZj33vysb+Z9kPdiGA7RBNs17Acb+6AzYtMNh8FqwAQR8SmluB+M1h0jFpigg01WbnMB1AFj45zBaBp0FpLllJOcWJFjxtGa6eOTTyLhhatoh2v8Ani/1Q2dPqSzEfD1DXsBLQhbnYdnURVx9KiolyJayKlnWopnLPLCjLLnCYzMdALAQNqhx76N1ifqmM05jSYkboSCPbGbYRjR0BjDzlnFeDqjAd+WHU1OyVZIByupueF7jSJp8n4uU43TJrzFrWjtUrEkg2I1XxO0V2ATWO3ipQVOeWGOh2YciNDFq0QB2OWjsKAAfiO6+ERpD8SPaXziFTpABSmY03WOqyWbq2y3zqutlOl9eMObGX4yCP/0lxQuesqcouQ5yjv6tLe/hGcm4hVaLLMzrRckGW+U6erb1QO+8azaguUdGD07zJvZKvk1zY0w/Iv8Arp9piN8db9A/k8r+cCMeq5iIpXOBbtGUuYhvE8IqdHcRnO5zmY0u3rTFy63FgDzjpWBOG55cvUqOTx02zQHHX/QTP1pX3oifH2/QTv1pf2NGcxHFZquQxdCPkqTbc20CH64sz6+f8E6zJab+adSBztFP0yVfsmPqk9vxf4hR8dPzed+596IWx8/N53/T+9GVocbnNNUKXmAtZwyZQo534RP0gxOZLmWBZEsLOq5iTrF/xEpa2R/OTg56vsPnpAeNPO/6f3ojOPn9BO7vxf3oD9H66bMDdYCVFsrlcpbyixiyzCnxVs3atfmFJA82sIiWBJ0dWPK5wUlwWX6TAfkJ37n3oaOlHOROHIkJv7TGbmU2InMOsQXva2XTSw4X5+wQXkTy6qmpawD5uBFrkkabj3wvFH4G5M0UhsyhrEX1sf8ASJIbJ9UeEOjkapmwfq3+LlKOOU+wXhVdQA9udgIiRwXlm9wigH/Fljk2nM13I3Udk99wfqvAvkDtFOyTip9WZtyDa/WAfZBkNGdmr1sphqpsdeKEW18jaKeFdO5RqFpJrkzvV6zLZHba3iYWkpcxJckuzYQo4DHYgoG4ke0vnEKxPiY1XwPuiukAAKcfjqjf8cNnC/IT2xLc5tmPg4/lDxSEzp11uGmBgSNPVUfZF6XRgb+7SOndJE1yVQhO0OFMx398XSLDhbnFKfjEldGmoDyvEeR+w6SOGjPMeURNSHnC/t2Qdpqe2JZdUreqynwIMLeQyq1Ge6ImojzHnF9ohLQ1kl8iKDUR5rEb0BOhy2i85ik1eSxWUA1jlZmcJLVuKFjfM44qoJEV5ZIVJlZ8FHJT3EuR7xaHy8PI0AUDlFyolVEsZmly3UbiTMLMBzyOq5vAaw2nq1dcyG4O3A+w6g93CDyyaoNUTroAOUd3hgMTUq3dR3j3RmM1chLL4Ae4RVo2DOTyFvaREubs7D2w3Dk9Y9490TXAzEdNq+bKqsoGWW4ExW4O49ZfIAe2Mj0vo+sVamXoQO1bfu9hvHrnSTo+lZIMp9D6yON0ceqw+ojiDGFwbovNl9bJn6i+p4PfioOw4a22j0fT5Y6/tfaODPjlKVez+jUej7pIaykVnIM1OxM14j1WPeY1IjFYPRLT2WSoRCeA1PIk8Y1cqfmUG9v944syW716OvHeq27IMT+T5xXSLGK/J8TFVDpGJoSXO0Asb6SrJORe1M5cB423PdFjH8RMqV2fXbsr3czGNWkvqdSdz9saIlshrsUmzT22J7th7Ioshgx8FA74F4hWzA4kyZTTZzi6ypYuwH5zE6KuwueYhklfKYcs621x4ExSxOXiNOM8+jGTj1bq5Hjb7It4TUpPUEaZh2eRhKmS00E6bHpqfLJHJtf9YM0nSNXsHBU8+ECTgzRGcMYcIqkCbNDi1SRJYyz2mKIh3AaY4lq3kXg4vR6UrSlGkuSuVQTrppqdySbkniTGFll1GUglSVuOHZIYHyK3jZ/2ssxAwI19oJhNGiZNi9eL9k6Af7xk5lRkquztNUuw4F0KrntwLKdeeURerKm8CZRzzc42UFFPMsQWI7tLe2FQNh9JgI0i1QN8YvjAeRMtBGlndpT38dodCs1h9X/SHYds3jEaNdYkoNLjziX0WXIGYjQAnPvwby4wSEK0Sm10JqwE0nKfonbuMOOm23CL8+kFrE6GKQDLdbXtoD3RpdguCxi/yfExTWLmMbL4n3xSUxkMz+Mdud4ACIUpoZjdUyMxRQxJOjEgaAcRFLC8QnTEL9TLGVspUu1z4XH1xZFF9qezH2iLuCShSLMcIGnz2zm2uWUvZkJfkFBNubGCUugWfJR10JGZb8L8DaLVLTBVu9sxPfwGgHviotXyJxdcGcxLpKW+LqJYUPoG5eMZPBcNWXUVMu10zSpgA+SXVle36qmNt0vwlZlM5tawzAjncWgDQhbkr2mbKWt9EWGsaZFCk49mOPe2pdGpoqMFBfwvzEDekt5UoZNC7Bbm2gIJNrjU6RJIxPqEJcFlGthvfhFWq6R/G9TWIglv8uW7aaBgGuL7cuIjFHQ6Mu+HnNmLPmtbMSQdO/W/tibD57S2AZiytpma9x3A5tY0b9GH3R5ZB1F8ymx1AvrfTjpDqLowQytMIFtSqgXvf87YiLshIG1uDuDcs7IdhfTzEdkSrC0bDqhyveBNbh2U6bHjDuyqBSrE6NbWH9VCyQCNZTnsi/JT5xPKexvETLZUP0RfQco420SlZoFbwrxSpa0ZbMbW4nQW8TFar6UUsr8ZUSl7i639xjNRb6RLkl2FGsRaK2XnAKf6SaBfy+buRHb6hFJvSrSX9See/q9/fGixZPgh5YfJosZOixSUHextof5QRxGQHVlOzAqediLG1uMeGVXoexFZxEupvKv2SJzhst7gEX3jNdGp6XOpyZjdk317t4hp6GyH1gpPLluNvfHnE/0b4mZquGawZTbrXuQpF9L8os9LOg2IVVU02nciWQgt1zLYqMrC19NbRV8BR6nR1PVAC3Y2troBtwgg65wCu3GPn6r9HuKr6zu1+U9j9sFOhcnFcPqM+R50tuzMlPMJDC41Un1WHA+XGDYKPclpwFtYEHcHUGBVRgQH4oAfR018LQSpKsTEDAEX+SwsR3Ec4kYw/wBiox+L3SW+ZSSFJtztyjNYFWSXYuZgLHdW4ECxvfiL2j0urp0mKUcaMHB1sbEW34bwGm9AKVzexGx0+SAmRVBG+oLa6kmN4Sgo1Lj9mM1JP8R+G4op7LMDbY3B8oKBx3e0QHk+jiUmbJMYZhZrqp951HlA+b6NbepPYDhofseGoYn1L6J3yL/n7NXYc/qhs2RnUr7NRvGSHo7b5y37334Z/d0eNTNHP1rfxGK8eP8A39B5Mn+PsLGSb2tty98U6qulSxd5iJ/iYX9m8Qj0fSkBImzGNrbtsd9bxLR+jamVg1nN+Ba9vMwaY13L6FtkfUfskmdO1yBZUt5h01JCDTTQHtHTujQ4bWdZLDZSt+BGohUOCy5QHVoq99rk+Z1i8FF94xk4dRNoKXcmV6mkV1KuoZToQeMZY+jOnBJRAe5maw8LERsXYc4aKjlBCco/1G4RfaMzK6GovyJa+CX97Xi6uAKBbN+6n2LBgzob1sU5yfbBQivYJMkQtLizaEVjlLKhkwNaT1LlrXRtSOKnnBvLHCl9CARDToAWZWfbUcxHVoAsWHwsXujFD3bHxERmknDZ/dDpAM6mOFiN9YkWkb5TMfA2H1RIVAFh74AKjVA46Q7NEE2jYm5is0sjjFWAQE3vtHesHP64GdZY/wCn8zEyVQ45vH/aFYFzrOUIITFU1Q7/AGQ34U/CDYC68gDeOy54A2iiXmGEKZzvD2AvddDTUDxiJKMxKtHE7AQPUdw84rNNbmPZBRaERIlGBwg2YAgTzHfhB5wa+DdwhfBhyEGwH//Z">
            <a:extLst>
              <a:ext uri="{FF2B5EF4-FFF2-40B4-BE49-F238E27FC236}">
                <a16:creationId xmlns:a16="http://schemas.microsoft.com/office/drawing/2014/main" id="{DB3E14CF-64CE-42F9-A1AA-FCAB0C3CB962}"/>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pic>
        <p:nvPicPr>
          <p:cNvPr id="82961" name="Picture 17" descr="http://medical-supplies-equipment-company.com/blog/uploaded_images/PB-Ventilator-706690.jpg">
            <a:extLst>
              <a:ext uri="{FF2B5EF4-FFF2-40B4-BE49-F238E27FC236}">
                <a16:creationId xmlns:a16="http://schemas.microsoft.com/office/drawing/2014/main" id="{60C34C9A-4811-43B9-9FB2-828181F427A6}"/>
              </a:ext>
            </a:extLst>
          </p:cNvPr>
          <p:cNvPicPr>
            <a:picLocks noChangeAspect="1" noChangeArrowheads="1"/>
          </p:cNvPicPr>
          <p:nvPr/>
        </p:nvPicPr>
        <p:blipFill>
          <a:blip r:embed="rId4"/>
          <a:srcRect/>
          <a:stretch>
            <a:fillRect/>
          </a:stretch>
        </p:blipFill>
        <p:spPr bwMode="auto">
          <a:xfrm>
            <a:off x="3429001" y="4025900"/>
            <a:ext cx="1698625" cy="1855788"/>
          </a:xfrm>
          <a:prstGeom prst="rect">
            <a:avLst/>
          </a:prstGeom>
          <a:ln>
            <a:noFill/>
          </a:ln>
          <a:effectLst>
            <a:outerShdw blurRad="292100" dist="139700" dir="2700000" algn="tl" rotWithShape="0">
              <a:srgbClr val="333333">
                <a:alpha val="65000"/>
              </a:srgbClr>
            </a:outerShdw>
          </a:effectLst>
        </p:spPr>
      </p:pic>
      <p:cxnSp>
        <p:nvCxnSpPr>
          <p:cNvPr id="19" name="Straight Arrow Connector 18">
            <a:extLst>
              <a:ext uri="{FF2B5EF4-FFF2-40B4-BE49-F238E27FC236}">
                <a16:creationId xmlns:a16="http://schemas.microsoft.com/office/drawing/2014/main" id="{95A889ED-34CB-4AF7-BE54-0BAECFA0ECFC}"/>
              </a:ext>
            </a:extLst>
          </p:cNvPr>
          <p:cNvCxnSpPr/>
          <p:nvPr/>
        </p:nvCxnSpPr>
        <p:spPr>
          <a:xfrm>
            <a:off x="3390900" y="3914775"/>
            <a:ext cx="723900" cy="1181100"/>
          </a:xfrm>
          <a:prstGeom prst="straightConnector1">
            <a:avLst/>
          </a:prstGeom>
          <a:ln w="28575">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5BAE931-E5D5-42DC-8C60-6BE2B0C509C9}"/>
              </a:ext>
            </a:extLst>
          </p:cNvPr>
          <p:cNvSpPr txBox="1"/>
          <p:nvPr/>
        </p:nvSpPr>
        <p:spPr>
          <a:xfrm>
            <a:off x="1867469" y="5657672"/>
            <a:ext cx="8609463" cy="1200329"/>
          </a:xfrm>
          <a:prstGeom prst="rect">
            <a:avLst/>
          </a:prstGeom>
          <a:noFill/>
        </p:spPr>
        <p:txBody>
          <a:bodyPr wrap="square" rtlCol="0">
            <a:spAutoFit/>
          </a:bodyPr>
          <a:lstStyle/>
          <a:p>
            <a:pPr fontAlgn="base">
              <a:spcBef>
                <a:spcPct val="0"/>
              </a:spcBef>
              <a:spcAft>
                <a:spcPct val="0"/>
              </a:spcAft>
            </a:pPr>
            <a:r>
              <a:rPr lang="en-CA" dirty="0">
                <a:solidFill>
                  <a:srgbClr val="FF0000"/>
                </a:solidFill>
                <a:highlight>
                  <a:srgbClr val="FFFF00"/>
                </a:highlight>
                <a:latin typeface="Times" panose="02020603050405020304" pitchFamily="18" charset="0"/>
                <a:cs typeface="Times" panose="02020603050405020304" pitchFamily="18" charset="0"/>
              </a:rPr>
              <a:t>If you want to meet what </a:t>
            </a:r>
            <a:r>
              <a:rPr lang="en-CA" dirty="0" err="1">
                <a:solidFill>
                  <a:srgbClr val="FF0000"/>
                </a:solidFill>
                <a:highlight>
                  <a:srgbClr val="FFFF00"/>
                </a:highlight>
                <a:latin typeface="Times" panose="02020603050405020304" pitchFamily="18" charset="0"/>
                <a:cs typeface="Times" panose="02020603050405020304" pitchFamily="18" charset="0"/>
              </a:rPr>
              <a:t>pt</a:t>
            </a:r>
            <a:r>
              <a:rPr lang="en-CA" dirty="0">
                <a:solidFill>
                  <a:srgbClr val="FF0000"/>
                </a:solidFill>
                <a:highlight>
                  <a:srgbClr val="FFFF00"/>
                </a:highlight>
                <a:latin typeface="Times" panose="02020603050405020304" pitchFamily="18" charset="0"/>
                <a:cs typeface="Times" panose="02020603050405020304" pitchFamily="18" charset="0"/>
              </a:rPr>
              <a:t> needs </a:t>
            </a:r>
            <a:r>
              <a:rPr lang="en-CA"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you need a HIGH flow system! In this case, you can control a bit </a:t>
            </a:r>
            <a:r>
              <a:rPr lang="en-CA" dirty="0" err="1">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bette</a:t>
            </a:r>
            <a:r>
              <a:rPr lang="en-CA"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a:t>
            </a:r>
            <a:r>
              <a:rPr lang="en-CA" dirty="0" err="1">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rhow</a:t>
            </a:r>
            <a:r>
              <a:rPr lang="en-CA"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much O2 is given  it controls how much is mixed! If </a:t>
            </a:r>
            <a:r>
              <a:rPr lang="en-CA" dirty="0" err="1">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pt</a:t>
            </a:r>
            <a:r>
              <a:rPr lang="en-CA"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starts breathing more, the machine will give more O2. Only way you get 100% O2 is if patient is I a closed loop, which is a ventilator!</a:t>
            </a:r>
            <a:endParaRPr lang="en-CA" dirty="0">
              <a:solidFill>
                <a:srgbClr val="FF0000"/>
              </a:solidFill>
              <a:highlight>
                <a:srgbClr val="FFFF00"/>
              </a:highlight>
              <a:latin typeface="Times" panose="02020603050405020304" pitchFamily="18" charset="0"/>
              <a:cs typeface="Times"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FF50F-45F6-4AFF-B473-1FA12AE77873}"/>
              </a:ext>
            </a:extLst>
          </p:cNvPr>
          <p:cNvSpPr>
            <a:spLocks noGrp="1"/>
          </p:cNvSpPr>
          <p:nvPr>
            <p:ph type="body" sz="quarter" idx="12"/>
          </p:nvPr>
        </p:nvSpPr>
        <p:spPr>
          <a:xfrm>
            <a:off x="1847851" y="1095375"/>
            <a:ext cx="7686675" cy="5257800"/>
          </a:xfrm>
        </p:spPr>
        <p:txBody>
          <a:bodyPr/>
          <a:lstStyle/>
          <a:p>
            <a:pPr>
              <a:buFont typeface="Wingdings" pitchFamily="2" charset="2"/>
              <a:buNone/>
              <a:defRPr/>
            </a:pPr>
            <a:r>
              <a:rPr lang="en-CA" sz="2400" b="1" dirty="0">
                <a:latin typeface="Arial" pitchFamily="34" charset="0"/>
                <a:cs typeface="Arial" pitchFamily="34" charset="0"/>
              </a:rPr>
              <a:t>High Flow Oxygen Delivery Systems</a:t>
            </a:r>
          </a:p>
          <a:p>
            <a:pPr>
              <a:defRPr/>
            </a:pPr>
            <a:r>
              <a:rPr lang="en-CA" dirty="0">
                <a:latin typeface="Arial" pitchFamily="34" charset="0"/>
                <a:cs typeface="Arial" pitchFamily="34" charset="0"/>
              </a:rPr>
              <a:t>Must be powered by high pressure oxygen source and a minimum of 10-15 L/min oxygen flow.</a:t>
            </a:r>
          </a:p>
        </p:txBody>
      </p:sp>
      <p:sp>
        <p:nvSpPr>
          <p:cNvPr id="19459" name="Title 2">
            <a:extLst>
              <a:ext uri="{FF2B5EF4-FFF2-40B4-BE49-F238E27FC236}">
                <a16:creationId xmlns:a16="http://schemas.microsoft.com/office/drawing/2014/main" id="{EF2CD1D5-A9F9-47F1-A9CC-150278E3F22C}"/>
              </a:ext>
            </a:extLst>
          </p:cNvPr>
          <p:cNvSpPr>
            <a:spLocks noGrp="1"/>
          </p:cNvSpPr>
          <p:nvPr>
            <p:ph type="title"/>
          </p:nvPr>
        </p:nvSpPr>
        <p:spPr/>
        <p:txBody>
          <a:bodyPr/>
          <a:lstStyle/>
          <a:p>
            <a:r>
              <a:rPr lang="en-CA" altLang="en-US"/>
              <a:t>Oxygen Delivery Systems</a:t>
            </a:r>
          </a:p>
        </p:txBody>
      </p:sp>
      <p:sp>
        <p:nvSpPr>
          <p:cNvPr id="19460" name="AutoShape 2" descr="data:image/jpeg;base64,/9j/4AAQSkZJRgABAQAAAQABAAD/2wCEAAkGBhQSERUUEhQUFRUWFhgVGBcXFxkaGhgaHBcWFBcYGhoXHiYfGBwlGRoXHy8iIycpLCwsFx4xNTAqNSYrLCkBCQoKDgwOGg8PGiwkHyQsLCwpLCwsLCwsLCwsLCwpLCwsLCwsLCwsLCwsLCwsLCwsLCwsLCwsLCwsLCwsLCwpLP/AABEIAMQAuAMBIgACEQEDEQH/xAAbAAACAwEBAQAAAAAAAAAAAAAEBQIDBgABB//EAD8QAAEDAgUCAwYEAwgBBQEAAAEAAhEDIQQFEjFBUWEicYEGE5GhscEyUtHwFELhFSMkYnKCsvFTMzRzkqIH/8QAGgEAAwEBAQEAAAAAAAAAAAAAAAECAwQFBv/EACYRAAICAgICAQMFAAAAAAAAAAABAhEDIRIxQVEyEyJhBAUzkeH/2gAMAwEAAhEDEQA/APkNSqXSSSTP6rwFcxV6kgLRunz8OWGQJB3A+o7pCx6aU8ycRBefks5lwjyJ14e9kQ4HpJ55HRNmZPbdwHQOMenT0WdqVSHAzeZnv1WtySq6pTDnGblZy0lRfGrsqpZdpFgAOf6nlKq1Mhoq8l2q5MxPhaBxIF5Wgzd0UiBu6GD/AHGPpKHzGiBQfuIAG8bQP6KEyQ9mEZVDXizo/Ex0HykfiE9V7/ZzZBcXVCNtZkDvp2n0QDMWadFpntAZoja0Hz3UKefxwfWFO/Ax+xsBc5JWZ648R6T91MY5x/m+yVFUD1Xf4to/yH7n7J0/ZJKzwHCru4W+vw5TBmYh9MubuOO6bFQFkBmpWn8/0kJ1iqMtWUyzNPd1Kh/M6YjuVqssxfvWak56YkAupdlNuLgXBsm/uR0UDhGnhJSY6FzKwfEA3vdX16YkeRC7MKjaFMvDZiBE9TCU0s/NQxoggF2+8DbZFtsuOKTjyXQ8w7pHcWKthZzDZ+fEdFwJ0zuByPJMsnzf3+rwxpjmd5/RTVB9OSTfoZaVy9XIJPkIVjMOXbAnyCeM9l3tI94BeNiDzH1T2pgm0aRNvCCY78fNdrZjRiRhbc7xt91ZSpXWlxeUH3DQ27m3dccgl3zSNtNRKR04ccXTKajFpPZ1j/dzTc0+Iyx23FwRdp+SRe5PROsnyUuYXtcWu1ACCRABBce5gndQ3o0zRpNjM4d73h1TTDdmtkgdSSQJPCX5ji/eAU2EEEkkyQHEeLQHARJ+yIORPNnvOnxi7nG21MjuLqGIDaFEuG7g3ykCJA4Uas5SrNsU0MbTkkgXkyRsYnlL2Ena3fohaM1H9Sd0fj6Ja3SPVDfHRrCFqyqnXM2dKMdVIG90mY0ytBlGVuqRYpypBGLbBqFF9QwJhWUcvdRf4h3HQrZYDLm02nULofMcKKjCPguZ5qdHUv09xMdXxDdROkG22y0Ps1/6IWUxlMsffqtX7N1AaIjqt5dI4mqY4C5cF6oGKfab/wBu7zb/AMgsll9XTVYe8fGy1vtMP8O7zb/yCxfKpHoYFeJojV1Uq/8ApdHzj5har2coBtSuBsC2P/0UizulNRjxtUa1/rEH5haXIvx1v9Tf+KqbtHK9KT9/4N4Xi9K5QjAcYj2VpGH6nmOJaLTN7eqyOcYA+BkEh75Ji0NvHxhbx7nBlRxuNBI2gEW4/dlm61TU6CLwGjzADj912GaVguaVG0sK6Wgud4GHkGDdJMn1lp1On0VefZ4aphguCQwecAmBybJjluANNjQ7eL+a2z4/pRqXZMZWyxtE8n5Kwy0K5zVYxllwM0AH4ruPgs97RVfCwSIkn9Fr3YcLM+1dLwt/1fZEexgGRsAGrmU+FBpMkSkOVmGrR4BmryXNmvkehg+KRA5Ww3i6ZYNmkCLDsrmU2gbr1mJAUJs2pHlTEGIVDsRZHPqMcEqxrCPJRJFXoz2e0vFPVFexzj/eDix+qEzx5hp9ER7HuP8AeQJ/D26rth/GeZl+ZqwpKprj0VzLhKiCnFYRtRulwkW+V0vd7O0fyn4lOIVdaACTsBJ8t1JSnKOkxQcBSdLdNqRgXNtQDvqjcDhWtkgQXXPeLKjL2f3Wo7vOs+skfKEfQFlcieTZ6QvFMhckIe4+v/gnjnS4T31QVma9TTpPkfkWphm/tJh3YdzW1mOc7gT1Hb1WZzDMabqcNeNQaGi++5+69SOCd7i/6ZjyVdivIKjBiWa+ZA7OIEfRbDEUr+Sw+Byx1atSY2QHOu4cRcn4QvteGyeloAcwG1y7c2Wn7jvM9k4viYasOnA/RX0hZPc39mxGqkbWkHjyQzctIAgT3ELzGrNkxa8LN+0pa6mR/MCHC3oVtqeTVXfhplw4tHqZ2WdzrAsoVHMrEay24b4oBFpI7dOqSi07KSvoy2CAFNpPmrMRnzwIBa3yXtLDzSAHACBfgZ3BULjezpalSoJw+eu5cSmFbGPDNXBSejgPFvstjiMJTOXsOoazUc3SCJADWkGJkXJTcE39o4zaVMyFbNnzZ5CY4LP3mzocOUuxGXwTzPRXYTLCYAlEuNC++w7MqQqU3aekj0RXsjhCKTn/AJjHoP6leVcPopx2P0XmAz0U206YaDYDtP6zdTB6oJ43N6NA0K1gQ2GxrQdyJ3E324ndXYrF02AGTDrjwwSNuO6txo5lbCA1BZySKLgJBdDBHBcQ2fmmFO4BS/N/x0P/AJm/8HqF2DJOpgANGwAH1CtpBSdTkiN1bSwpNh9D9k+0IqIXKz+Hd0XIphZlvab2kp4imGMFQEP1eINAiCIEHus3pXHLMR/43/BWMwVa1qkztB9F9Xhz4oR4wOKUZPbNb7A1AHOnYHfoZX00cE3Xzr2PwT2OYCCNYcCO5hwtxcL6FQcaLJdLh0H8q8D9TJ5MrZ0x1ENbhPzWB4RFGjTaBACDxeLm42IBHwVFPEw8AmzxY9HDb47fBKMUgscmoF8p/wD6fk5biPfgEtqNHo5tiPhB+K+gPrkGDYoXM8O2vTdTfseeh4cO4RJWqLxz4Ss+O4Or4QiamJG25VOPomm9w/KS0jaYMbcIei8OMhcko7s7Yz46C5kxMDnutNmmXlmDoSRpeH1WiILbhkzyCNPxWbzmk1hhl7Anfp3+KFfnFRzQ3U4gM0ASTABaQBOwsPgnFWgc0MzUbbU0ahZ3Q7QfurXVgOUup0zoBJMmPvH3Q2IxUNuolBtlLIoxDcViNVutkT7L+y1bFOOhv4BqlxgdAJ6k/QpXlQc/cEkmBa5C+zZHQbhqDWNFyZcTu4ncn0sOi1hj3Rj9eo8vLMJmeQV6EGqxwB2IOoT0kcoXC4NznCGuNxuCB8SvrwLXtLXAOBsQdisB7S5EcO+Wyabvwnofyk9R++UTx1tF4s3P7XplzMDUjZLc+dUDQ8tB929r/wANgBZ22/hJTX2ewxcwucS4bAOuPO6aV8JI4IiI7dFHL0cs406EzH6wCwUu8Egnpvb7In+EtBIng8+VkJhqTsOdM6qbTLJ3aN9JO5A4PSyf4T3dRhqF03Frb+lltBX5M2KcUy40giAAbkz3HTlcmrqTfSJ2Mx1A5HcLlosUpfElzjHUmQ9yrKOFLjAVtMhzoF+vQeZ+yM1tAgeqlKyrIUcKyldoGo7nn/pUVsSbjcFe1KklD1gtKEW4Me8o2/EwkHy3Hy+ior09VPuNl5k1bTWc3hwV72w5wQBZSq++pB387bOH3Q8oXDYv3Faf5X2IR+YUdJkbOuExGE9uarDUa1gLqrWnUGg2buC4nznyKxj3EHj0+ndbT26pNp0zXaXNqOimQHQHCI8Q5sIWPw1RrnNcfwncem0rKaLhb7PWtfUgNI1Ehtza9gSeERjvZ7E0BqcG6SY1NMiTcd1CgwMrTqgQSO87fvsmOJl7dIfcxe6niaudCw6wyHEdYm6GqeKIFwdk5weVaXG4dA3kC/8AuhC1sC+k4uqU3NJ2kETNx5p00ZOayqos0/sRggaheSJY2AJvfcx0iR6rb1H7L597OYJjHe8cNVY+Kb+HiBBC1FTPQAPwudHf6LSCpEyezQYfEwQjcTRbVBpvu2oPg4XBHpf/AGrJUM4fzTsdiLee+6c0czbUa1zDdrhY2Pe3lKuiUyrCZAKFg9zv304RZYjcPRb4iRckyfWyprMDTcgeZAXJOFbRrysV43DPJsA4dt/W6A/sMl5eJBcdToNieZA5WhFQfmb/APYL1zmnls9dQ/VSpNF8vwJMTg6wALdJI2IEHtABt5yuTKviHA20OHYj5y5cr5goWWsAY3S3b5z1KHq1ryuc88ql5XQYlwUntVDHK5j5TAXVSWVGu7pxX8UOHISzHtAB1HvAu7fgIR+Y1CNFMObaZANh59U1ElsvzChIIJDeRJQh9qabafutWqNnR8kFWy2q6TUcGXFzugKuEpAuEudG/AHyuVVCsEz3MqdZpa7xDfTBkd7bLGOoFn4Dqb8/6rb6G7NbaP3ZIsTgCX+ERe/bzWckaRYu/hzWpgzEO2Pz7he0ME5o1OMxtc2T9mHa5oa2ARa/PdS/sSQ4OMw2ZBt2A6lSU0rsRtxpmxumWHzmoQKerWJktNxYEC0wIupYbIWhoDtzwJj+qnSyAa4JkbgC3/aaT8mbjFdIMoVQ/wAIcW9QwgnynYIzBZxSpva33BmYLnuv5zsi8JlgAAaNI9B8uUc7LIg6WkRMb+ZC1VIlh+FxVFxBaS2REWj+hVmm86IvDSOvG25QGHwtEAGXNJtAjTPHFlKtVbcUXOBH5iYM8yBHxVohj6hiiHBuoPJFyLX55hFYrDNqt0mx4PQrMZflFTZ/823i27rQYbCPpklz9QPU2bbuolFMqMmZPHY1lF5ZUcGubuDP6XCH/tqj/wCRvz/RaX2gySnjGRLRUbs/tyDG4+i+f4vITTeWukOG/wBQe4hcU8fFnTFpod/2zS/8jVyz7clJsNwuWdMrXs+l7juFQ93opODmG4VrnBw2uu45yqlSm/CLY2GkWHAM32v9uVTgMdLtMETYg/ykIqq4Bx5iY+8D7qlollbsEyZi/Xc+pKBx2PDKcsAB77D0UMdid2yS4tJjvbn9OqROc+QHukdH7+l/qrSJshVrE6i4gz1PPEoXE1IECxIt0Vg3Phm8x91Vi3QQSbdOZSexoGNKW+L5LzCsaHjV+EdPJTov1XXlRihmkS6jh2FxcABHUz8Ad1PFYsQAPXqTxKXe8I2VcpFBHvCUXQPMTCCplWv/AAn4/omiTQ4R4tIGnvwf3yjX04EHTBkk9PLsstg8y8TROk2PY9lqMNjC4eENMDvP7srRmwp2EaROonwiIgzxe3WyCoVG0zcWiIuPQ8IijmBpk6jA0zEbHkiEVXpNeNtRI1Axv2897pokMw2YtcAAYgXFr9gVS9smCHwbyb+l9vRZ3+KdrjT4J0XERH4tuyNGIh0sl4ImHEj6HffoiqGGtc0RtvOl1iBz6Ls7ytmKEsIFUCRf8QH8p7d+EDh8a3UNDGMPLpk7Ru5EZcC9+uT4REnny7FTJJlJtGOeHU3EOaJBggjYrluM8yNuIZqbAqAb/m/yn7FcuOUJWdKaZ7hs4cfBWZq6OCFxT9PW/E9/0U6v49IE2mJv2HZLs4hoBDjuDvMGNl1L2c7JP9oKVJ+ggn+aZ2PEfmuixmbarS4wG2ny5E+Y+axGaVLAkAXknrcW8kxynHNBc0gAaZmLA9PoVSYqGuY4s02ktNrBv3M+STfxz3CxbPUg38u6li8R7yBvvEbDorMJg3RyLxJI+U7/AAVIkHFcucDB8+NjMfvqp+71NFpHJMpwzBw4mxO+k2ttdWYjDAh1zxaNp6EfVD/AGcYQCQNvvurHrs1ow9ukWG9uv1XjDLbcWUM0iDvYoimry1etYkNlbWK4skR1EKQYp6UAJWgG4m32TvKsy0uAMgbzPxlD1MqETNjwYSqtVNNwaQbGx6haEH0cxUplwhx7bR2/RB4TMwxxDg61v6jyKS5PnYYACJE8cHaT0TfMagLdbfwm1hJBSF+CWbUNJNYEuEt42HMxxdSFA1nQXkMtpAtPMJXTzPS1wJB8J1DrAt8/sjnY0soB1tZ8LTfnomxBmaBtXw0y0aN2zfuI442RFLD1KRAZ4xFh+h4P7ulGSZUW6XQXOcYcd46yO60TMTNbSJ0sBJn+Ynp2CTBA2W5o41NBB6ydxEmD34+C8Qox1J1VweQ1oBLS2Z369f17r1S0WmUU4FXUTLr7XgcFUZ4AWyIvcnbxWG3l9lIViOA4EWOxI/zD7obHsZB92JAG027x2CrsnyIsc3XQdBFjPSyk2lFMRA1ET5DZcW6mFpEgmPTr90Vh8JJs2QCLH4JIbLcsy60uDiJ2IHxHZOWmDuCJsI2txbdRfS1NbvsSSDA7gwhjWfLS11rjaR8+BIuqWyQ3FazIaAOrrD0/qrgyRBMwIMH7fdeONg46TJEmbCOndVVseBqAgGLGNzvdACXOA0aQCdjHIMd0HRdM+QPryEfUqagbiT02F7/NLaVEteTweJ+aTRSJwpgLi1TaoLJsarA1dTardCYiVCgHAAjUJ62Cqx2VtqaiLkHm0FE4TkDp1j58KNX3hIAEAkbXt1J5VrZEtMyuKwz6LiZkfEeXdaX2czgObokCdwfKLfVE18K2oHDwxP5f3PmkuI9nzTdrpObbgnfoEgD84y4Fzg2xHikbOgX+AVWvWKYPDb8WPPnshR7QXbrA0G08h3IP9eFHCMME8SL+VrQb7KtMWzTYetoZrAtEAcxYEhUsxkNe6SZGkX26jvKqrYwBjQbamXN5G0COv6BSyvHUy2NFR2/hDfxep2SA5jmENLYiYvbxb+gXK3EhusMFibwT6AHuuQkhNs8O27JNtwZb03XtanpuGmA034NriEtqG1hqgEg/ZKa2YuHia4tmdUGx4uCkuig0tGuWkgTJB47D9OEZVd7kE6YiJ/zT+iWNxUhlmkj+ba6Ocw1Y1A+h2+KWh7GuBrhzCQJIAIE7h29vNC5jiDSMAgNG7ZO5mRYbduUJlmINOoACOWT23Hzj4ovRq1OZIc0nUIPi5PmmmhNAVbHvIsS4SIEQAjDRFQCWkucGyZ3tuEDiXuN9USNjuOeEdgC5zACQ11gPKZAjrH1KF6BkH4NrZLXAhrSL+kbWS1kwCYO9/ijsxrAO0MIgGXXmTtHayDr4fUxwG27SOvP6KnYkWNEqxrELhHQ0A7iyKaVmal7Gq0BVAqepAMnQHiHQ/u3dH/wktJILZ8NjMAWGyV+9i/RE4XPKUWcQSYB3Pz2HCpESCq2AMAAumJny4KHxVENmwJO9/r0XuIzkOOluq3wKBZWkQ7nUY8v+kyfJm84pCnUMjwVBcdD1HdF5e4tYADqsQT2k3jvZW5zh9bSRePEByLXS/K3DwTPMfEpIbNZl+G1gNiIiDyeoR2Ir6RIY5pu2THS0jdZul7RUabhq96TsGNMA9zf7Ix+Z0a7IbraRfxHV5gEfogCvAYj3Ti6o0vvYiJvxdeo+hl4DTFRrh23B6+f1XITAWvIaAG2Pr9TsgsVg26S3w3khu5m58kQXiLkmDe37lQFYTBAN7QNrIGJsNjNBkzZzXEdBIB87LWtbZwbAbBIPnusZjmNDnaSTIj1larJK2qkwyZaA0ibG34kgKc2wx0sczcbkCB2Nk2ou1NY8apPIFp5n1VeIw/gcHOkdRAIAQeT1yZbJ5IG0wY9EAE4imSJgF3MWm9h1TDLMBDRLtJN4i8eqtwA1Ay0zIkTEevmp4rMgwuFyekQB+vmqXok6QJEOubmAIHXulDyHudpmAbyO3VFV8QXxEjVG19Kz+bY11Gp7ymTpPhcI2PVFAXihpdsSDypuqAeaMP8AeUGOJB1Az3P/AEkFUbST27qGap6GbcSCrRWG0hJ304GxujKWHMbkbd/kgVhrGaiAdjb5ICrkJaYDyIO08eqaPY4ABoNxv08u6nUwx93+EE7QedpHxlVWiW9i+nQLR43AX3mxHn1/VF0CfxCIg/pCHr4YPOl0tIFgLj5qALmtIEObMxzIRqhFOIB8TjfrB26eXKSUiWBxAEuMNG53uB0TzE19TXBgAPTnus1lVT/FHUJ0jVB5u0R8ynYjzA5e+o8uIg/IJm8Mp/hBBb/NxPMI9we5sMbYmZEfCCbIQ5HWqbsLb7JNDs8wVdxcC088cf1Xq0OXZE0AEkadpmCD5lcihWI6NUua6Ts79EFmctdYkSAZ52Xq5V5AXPedTb/uE/8AZx0CODA56lcuUeSjRPZDxcxBEcJdVEYloGx39QRwuXJAOsrGlpaCYBm/qN/RUY6kPdmbkTBO/kuXKr2IpNcgGIEPj4KWLoteNLmgg/cSV6uVeCS6mwNpMDQACYt6pXi6QAXi5Qy0DaPmq6ji0t0kiNvn+i5ciHYS6HGCHvGBztyIRHuwGyOoC5cjyJdC2pXMnzI+oXVB914uTkERfXohpDhMt2KXYakP4qoI3az0lpcY9V6uQugY1w9nAD97IurjXtcQDbSD8SAuXIQEHYova0GIIm3W9+y5cuTk2nodH//Z">
            <a:extLst>
              <a:ext uri="{FF2B5EF4-FFF2-40B4-BE49-F238E27FC236}">
                <a16:creationId xmlns:a16="http://schemas.microsoft.com/office/drawing/2014/main" id="{B75C6942-2D48-4362-AAA2-14E106E2940B}"/>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19461" name="AutoShape 4" descr="data:image/jpeg;base64,/9j/4AAQSkZJRgABAQAAAQABAAD/2wCEAAkGBhQSERUUEhQUFRUWFhgVGBcXFxkaGhgaHBcWFBcYGhoXHiYfGBwlGRoXHy8iIycpLCwsFx4xNTAqNSYrLCkBCQoKDgwOGg8PGiwkHyQsLCwpLCwsLCwsLCwsLCwpLCwsLCwsLCwsLCwsLCwsLCwsLCwsLCwsLCwsLCwsLCwpLP/AABEIAMQAuAMBIgACEQEDEQH/xAAbAAACAwEBAQAAAAAAAAAAAAAEBQIDBgABB//EAD8QAAEDAgUCAwYEAwgBBQEAAAEAAhEDIQQFEjFBUWEicYEGE5GhscEyUtHwFELhFSMkYnKCsvFTMzRzkqIH/8QAGgEAAwEBAQEAAAAAAAAAAAAAAAECAwQFBv/EACYRAAICAgICAQMFAAAAAAAAAAABAhEDIRIxQVEyEyJhBAUzkeH/2gAMAwEAAhEDEQA/APkNSqXSSSTP6rwFcxV6kgLRunz8OWGQJB3A+o7pCx6aU8ycRBefks5lwjyJ14e9kQ4HpJ55HRNmZPbdwHQOMenT0WdqVSHAzeZnv1WtySq6pTDnGblZy0lRfGrsqpZdpFgAOf6nlKq1Mhoq8l2q5MxPhaBxIF5Wgzd0UiBu6GD/AHGPpKHzGiBQfuIAG8bQP6KEyQ9mEZVDXizo/Ex0HykfiE9V7/ZzZBcXVCNtZkDvp2n0QDMWadFpntAZoja0Hz3UKefxwfWFO/Ax+xsBc5JWZ648R6T91MY5x/m+yVFUD1Xf4to/yH7n7J0/ZJKzwHCru4W+vw5TBmYh9MubuOO6bFQFkBmpWn8/0kJ1iqMtWUyzNPd1Kh/M6YjuVqssxfvWak56YkAupdlNuLgXBsm/uR0UDhGnhJSY6FzKwfEA3vdX16YkeRC7MKjaFMvDZiBE9TCU0s/NQxoggF2+8DbZFtsuOKTjyXQ8w7pHcWKthZzDZ+fEdFwJ0zuByPJMsnzf3+rwxpjmd5/RTVB9OSTfoZaVy9XIJPkIVjMOXbAnyCeM9l3tI94BeNiDzH1T2pgm0aRNvCCY78fNdrZjRiRhbc7xt91ZSpXWlxeUH3DQ27m3dccgl3zSNtNRKR04ccXTKajFpPZ1j/dzTc0+Iyx23FwRdp+SRe5PROsnyUuYXtcWu1ACCRABBce5gndQ3o0zRpNjM4d73h1TTDdmtkgdSSQJPCX5ji/eAU2EEEkkyQHEeLQHARJ+yIORPNnvOnxi7nG21MjuLqGIDaFEuG7g3ykCJA4Uas5SrNsU0MbTkkgXkyRsYnlL2Ena3fohaM1H9Sd0fj6Ja3SPVDfHRrCFqyqnXM2dKMdVIG90mY0ytBlGVuqRYpypBGLbBqFF9QwJhWUcvdRf4h3HQrZYDLm02nULofMcKKjCPguZ5qdHUv09xMdXxDdROkG22y0Ps1/6IWUxlMsffqtX7N1AaIjqt5dI4mqY4C5cF6oGKfab/wBu7zb/AMgsll9XTVYe8fGy1vtMP8O7zb/yCxfKpHoYFeJojV1Uq/8ApdHzj5har2coBtSuBsC2P/0UizulNRjxtUa1/rEH5haXIvx1v9Tf+KqbtHK9KT9/4N4Xi9K5QjAcYj2VpGH6nmOJaLTN7eqyOcYA+BkEh75Ji0NvHxhbx7nBlRxuNBI2gEW4/dlm61TU6CLwGjzADj912GaVguaVG0sK6Wgud4GHkGDdJMn1lp1On0VefZ4aphguCQwecAmBybJjluANNjQ7eL+a2z4/pRqXZMZWyxtE8n5Kwy0K5zVYxllwM0AH4ruPgs97RVfCwSIkn9Fr3YcLM+1dLwt/1fZEexgGRsAGrmU+FBpMkSkOVmGrR4BmryXNmvkehg+KRA5Ww3i6ZYNmkCLDsrmU2gbr1mJAUJs2pHlTEGIVDsRZHPqMcEqxrCPJRJFXoz2e0vFPVFexzj/eDix+qEzx5hp9ER7HuP8AeQJ/D26rth/GeZl+ZqwpKprj0VzLhKiCnFYRtRulwkW+V0vd7O0fyn4lOIVdaACTsBJ8t1JSnKOkxQcBSdLdNqRgXNtQDvqjcDhWtkgQXXPeLKjL2f3Wo7vOs+skfKEfQFlcieTZ6QvFMhckIe4+v/gnjnS4T31QVma9TTpPkfkWphm/tJh3YdzW1mOc7gT1Hb1WZzDMabqcNeNQaGi++5+69SOCd7i/6ZjyVdivIKjBiWa+ZA7OIEfRbDEUr+Sw+Byx1atSY2QHOu4cRcn4QvteGyeloAcwG1y7c2Wn7jvM9k4viYasOnA/RX0hZPc39mxGqkbWkHjyQzctIAgT3ELzGrNkxa8LN+0pa6mR/MCHC3oVtqeTVXfhplw4tHqZ2WdzrAsoVHMrEay24b4oBFpI7dOqSi07KSvoy2CAFNpPmrMRnzwIBa3yXtLDzSAHACBfgZ3BULjezpalSoJw+eu5cSmFbGPDNXBSejgPFvstjiMJTOXsOoazUc3SCJADWkGJkXJTcE39o4zaVMyFbNnzZ5CY4LP3mzocOUuxGXwTzPRXYTLCYAlEuNC++w7MqQqU3aekj0RXsjhCKTn/AJjHoP6leVcPopx2P0XmAz0U206YaDYDtP6zdTB6oJ43N6NA0K1gQ2GxrQdyJ3E324ndXYrF02AGTDrjwwSNuO6txo5lbCA1BZySKLgJBdDBHBcQ2fmmFO4BS/N/x0P/AJm/8HqF2DJOpgANGwAH1CtpBSdTkiN1bSwpNh9D9k+0IqIXKz+Hd0XIphZlvab2kp4imGMFQEP1eINAiCIEHus3pXHLMR/43/BWMwVa1qkztB9F9Xhz4oR4wOKUZPbNb7A1AHOnYHfoZX00cE3Xzr2PwT2OYCCNYcCO5hwtxcL6FQcaLJdLh0H8q8D9TJ5MrZ0x1ENbhPzWB4RFGjTaBACDxeLm42IBHwVFPEw8AmzxY9HDb47fBKMUgscmoF8p/wD6fk5biPfgEtqNHo5tiPhB+K+gPrkGDYoXM8O2vTdTfseeh4cO4RJWqLxz4Ss+O4Or4QiamJG25VOPomm9w/KS0jaYMbcIei8OMhcko7s7Yz46C5kxMDnutNmmXlmDoSRpeH1WiILbhkzyCNPxWbzmk1hhl7Anfp3+KFfnFRzQ3U4gM0ASTABaQBOwsPgnFWgc0MzUbbU0ahZ3Q7QfurXVgOUup0zoBJMmPvH3Q2IxUNuolBtlLIoxDcViNVutkT7L+y1bFOOhv4BqlxgdAJ6k/QpXlQc/cEkmBa5C+zZHQbhqDWNFyZcTu4ncn0sOi1hj3Rj9eo8vLMJmeQV6EGqxwB2IOoT0kcoXC4NznCGuNxuCB8SvrwLXtLXAOBsQdisB7S5EcO+Wyabvwnofyk9R++UTx1tF4s3P7XplzMDUjZLc+dUDQ8tB929r/wANgBZ22/hJTX2ewxcwucS4bAOuPO6aV8JI4IiI7dFHL0cs406EzH6wCwUu8Egnpvb7In+EtBIng8+VkJhqTsOdM6qbTLJ3aN9JO5A4PSyf4T3dRhqF03Frb+lltBX5M2KcUy40giAAbkz3HTlcmrqTfSJ2Mx1A5HcLlosUpfElzjHUmQ9yrKOFLjAVtMhzoF+vQeZ+yM1tAgeqlKyrIUcKyldoGo7nn/pUVsSbjcFe1KklD1gtKEW4Me8o2/EwkHy3Hy+ior09VPuNl5k1bTWc3hwV72w5wQBZSq++pB387bOH3Q8oXDYv3Faf5X2IR+YUdJkbOuExGE9uarDUa1gLqrWnUGg2buC4nznyKxj3EHj0+ndbT26pNp0zXaXNqOimQHQHCI8Q5sIWPw1RrnNcfwncem0rKaLhb7PWtfUgNI1Ehtza9gSeERjvZ7E0BqcG6SY1NMiTcd1CgwMrTqgQSO87fvsmOJl7dIfcxe6niaudCw6wyHEdYm6GqeKIFwdk5weVaXG4dA3kC/8AuhC1sC+k4uqU3NJ2kETNx5p00ZOayqos0/sRggaheSJY2AJvfcx0iR6rb1H7L597OYJjHe8cNVY+Kb+HiBBC1FTPQAPwudHf6LSCpEyezQYfEwQjcTRbVBpvu2oPg4XBHpf/AGrJUM4fzTsdiLee+6c0czbUa1zDdrhY2Pe3lKuiUyrCZAKFg9zv304RZYjcPRb4iRckyfWyprMDTcgeZAXJOFbRrysV43DPJsA4dt/W6A/sMl5eJBcdToNieZA5WhFQfmb/APYL1zmnls9dQ/VSpNF8vwJMTg6wALdJI2IEHtABt5yuTKviHA20OHYj5y5cr5goWWsAY3S3b5z1KHq1ryuc88ql5XQYlwUntVDHK5j5TAXVSWVGu7pxX8UOHISzHtAB1HvAu7fgIR+Y1CNFMObaZANh59U1ElsvzChIIJDeRJQh9qabafutWqNnR8kFWy2q6TUcGXFzugKuEpAuEudG/AHyuVVCsEz3MqdZpa7xDfTBkd7bLGOoFn4Dqb8/6rb6G7NbaP3ZIsTgCX+ERe/bzWckaRYu/hzWpgzEO2Pz7he0ME5o1OMxtc2T9mHa5oa2ARa/PdS/sSQ4OMw2ZBt2A6lSU0rsRtxpmxumWHzmoQKerWJktNxYEC0wIupYbIWhoDtzwJj+qnSyAa4JkbgC3/aaT8mbjFdIMoVQ/wAIcW9QwgnynYIzBZxSpva33BmYLnuv5zsi8JlgAAaNI9B8uUc7LIg6WkRMb+ZC1VIlh+FxVFxBaS2REWj+hVmm86IvDSOvG25QGHwtEAGXNJtAjTPHFlKtVbcUXOBH5iYM8yBHxVohj6hiiHBuoPJFyLX55hFYrDNqt0mx4PQrMZflFTZ/823i27rQYbCPpklz9QPU2bbuolFMqMmZPHY1lF5ZUcGubuDP6XCH/tqj/wCRvz/RaX2gySnjGRLRUbs/tyDG4+i+f4vITTeWukOG/wBQe4hcU8fFnTFpod/2zS/8jVyz7clJsNwuWdMrXs+l7juFQ93opODmG4VrnBw2uu45yqlSm/CLY2GkWHAM32v9uVTgMdLtMETYg/ykIqq4Bx5iY+8D7qlollbsEyZi/Xc+pKBx2PDKcsAB77D0UMdid2yS4tJjvbn9OqROc+QHukdH7+l/qrSJshVrE6i4gz1PPEoXE1IECxIt0Vg3Phm8x91Vi3QQSbdOZSexoGNKW+L5LzCsaHjV+EdPJTov1XXlRihmkS6jh2FxcABHUz8Ad1PFYsQAPXqTxKXe8I2VcpFBHvCUXQPMTCCplWv/AAn4/omiTQ4R4tIGnvwf3yjX04EHTBkk9PLsstg8y8TROk2PY9lqMNjC4eENMDvP7srRmwp2EaROonwiIgzxe3WyCoVG0zcWiIuPQ8IijmBpk6jA0zEbHkiEVXpNeNtRI1Axv2897pokMw2YtcAAYgXFr9gVS9smCHwbyb+l9vRZ3+KdrjT4J0XERH4tuyNGIh0sl4ImHEj6HffoiqGGtc0RtvOl1iBz6Ls7ytmKEsIFUCRf8QH8p7d+EDh8a3UNDGMPLpk7Ru5EZcC9+uT4REnny7FTJJlJtGOeHU3EOaJBggjYrluM8yNuIZqbAqAb/m/yn7FcuOUJWdKaZ7hs4cfBWZq6OCFxT9PW/E9/0U6v49IE2mJv2HZLs4hoBDjuDvMGNl1L2c7JP9oKVJ+ggn+aZ2PEfmuixmbarS4wG2ny5E+Y+axGaVLAkAXknrcW8kxynHNBc0gAaZmLA9PoVSYqGuY4s02ktNrBv3M+STfxz3CxbPUg38u6li8R7yBvvEbDorMJg3RyLxJI+U7/AAVIkHFcucDB8+NjMfvqp+71NFpHJMpwzBw4mxO+k2ttdWYjDAh1zxaNp6EfVD/AGcYQCQNvvurHrs1ow9ukWG9uv1XjDLbcWUM0iDvYoimry1etYkNlbWK4skR1EKQYp6UAJWgG4m32TvKsy0uAMgbzPxlD1MqETNjwYSqtVNNwaQbGx6haEH0cxUplwhx7bR2/RB4TMwxxDg61v6jyKS5PnYYACJE8cHaT0TfMagLdbfwm1hJBSF+CWbUNJNYEuEt42HMxxdSFA1nQXkMtpAtPMJXTzPS1wJB8J1DrAt8/sjnY0soB1tZ8LTfnomxBmaBtXw0y0aN2zfuI442RFLD1KRAZ4xFh+h4P7ulGSZUW6XQXOcYcd46yO60TMTNbSJ0sBJn+Ynp2CTBA2W5o41NBB6ydxEmD34+C8Qox1J1VweQ1oBLS2Z369f17r1S0WmUU4FXUTLr7XgcFUZ4AWyIvcnbxWG3l9lIViOA4EWOxI/zD7obHsZB92JAG027x2CrsnyIsc3XQdBFjPSyk2lFMRA1ET5DZcW6mFpEgmPTr90Vh8JJs2QCLH4JIbLcsy60uDiJ2IHxHZOWmDuCJsI2txbdRfS1NbvsSSDA7gwhjWfLS11rjaR8+BIuqWyQ3FazIaAOrrD0/qrgyRBMwIMH7fdeONg46TJEmbCOndVVseBqAgGLGNzvdACXOA0aQCdjHIMd0HRdM+QPryEfUqagbiT02F7/NLaVEteTweJ+aTRSJwpgLi1TaoLJsarA1dTardCYiVCgHAAjUJ62Cqx2VtqaiLkHm0FE4TkDp1j58KNX3hIAEAkbXt1J5VrZEtMyuKwz6LiZkfEeXdaX2czgObokCdwfKLfVE18K2oHDwxP5f3PmkuI9nzTdrpObbgnfoEgD84y4Fzg2xHikbOgX+AVWvWKYPDb8WPPnshR7QXbrA0G08h3IP9eFHCMME8SL+VrQb7KtMWzTYetoZrAtEAcxYEhUsxkNe6SZGkX26jvKqrYwBjQbamXN5G0COv6BSyvHUy2NFR2/hDfxep2SA5jmENLYiYvbxb+gXK3EhusMFibwT6AHuuQkhNs8O27JNtwZb03XtanpuGmA034NriEtqG1hqgEg/ZKa2YuHia4tmdUGx4uCkuig0tGuWkgTJB47D9OEZVd7kE6YiJ/zT+iWNxUhlmkj+ba6Ocw1Y1A+h2+KWh7GuBrhzCQJIAIE7h29vNC5jiDSMAgNG7ZO5mRYbduUJlmINOoACOWT23Hzj4ovRq1OZIc0nUIPi5PmmmhNAVbHvIsS4SIEQAjDRFQCWkucGyZ3tuEDiXuN9USNjuOeEdgC5zACQ11gPKZAjrH1KF6BkH4NrZLXAhrSL+kbWS1kwCYO9/ijsxrAO0MIgGXXmTtHayDr4fUxwG27SOvP6KnYkWNEqxrELhHQ0A7iyKaVmal7Gq0BVAqepAMnQHiHQ/u3dH/wktJILZ8NjMAWGyV+9i/RE4XPKUWcQSYB3Pz2HCpESCq2AMAAumJny4KHxVENmwJO9/r0XuIzkOOluq3wKBZWkQ7nUY8v+kyfJm84pCnUMjwVBcdD1HdF5e4tYADqsQT2k3jvZW5zh9bSRePEByLXS/K3DwTPMfEpIbNZl+G1gNiIiDyeoR2Ir6RIY5pu2THS0jdZul7RUabhq96TsGNMA9zf7Ix+Z0a7IbraRfxHV5gEfogCvAYj3Ti6o0vvYiJvxdeo+hl4DTFRrh23B6+f1XITAWvIaAG2Pr9TsgsVg26S3w3khu5m58kQXiLkmDe37lQFYTBAN7QNrIGJsNjNBkzZzXEdBIB87LWtbZwbAbBIPnusZjmNDnaSTIj1larJK2qkwyZaA0ibG34kgKc2wx0sczcbkCB2Nk2ou1NY8apPIFp5n1VeIw/gcHOkdRAIAQeT1yZbJ5IG0wY9EAE4imSJgF3MWm9h1TDLMBDRLtJN4i8eqtwA1Ay0zIkTEevmp4rMgwuFyekQB+vmqXok6QJEOubmAIHXulDyHudpmAbyO3VFV8QXxEjVG19Kz+bY11Gp7ymTpPhcI2PVFAXihpdsSDypuqAeaMP8AeUGOJB1Az3P/AEkFUbST27qGap6GbcSCrRWG0hJ304GxujKWHMbkbd/kgVhrGaiAdjb5ICrkJaYDyIO08eqaPY4ABoNxv08u6nUwx93+EE7QedpHxlVWiW9i+nQLR43AX3mxHn1/VF0CfxCIg/pCHr4YPOl0tIFgLj5qALmtIEObMxzIRqhFOIB8TjfrB26eXKSUiWBxAEuMNG53uB0TzE19TXBgAPTnus1lVT/FHUJ0jVB5u0R8ynYjzA5e+o8uIg/IJm8Mp/hBBb/NxPMI9we5sMbYmZEfCCbIQ5HWqbsLb7JNDs8wVdxcC088cf1Xq0OXZE0AEkadpmCD5lcihWI6NUua6Ts79EFmctdYkSAZ52Xq5V5AXPedTb/uE/8AZx0CODA56lcuUeSjRPZDxcxBEcJdVEYloGx39QRwuXJAOsrGlpaCYBm/qN/RUY6kPdmbkTBO/kuXKr2IpNcgGIEPj4KWLoteNLmgg/cSV6uVeCS6mwNpMDQACYt6pXi6QAXi5Qy0DaPmq6ji0t0kiNvn+i5ciHYS6HGCHvGBztyIRHuwGyOoC5cjyJdC2pXMnzI+oXVB914uTkERfXohpDhMt2KXYakP4qoI3az0lpcY9V6uQugY1w9nAD97IurjXtcQDbSD8SAuXIQEHYova0GIIm3W9+y5cuTk2nodH//Z">
            <a:extLst>
              <a:ext uri="{FF2B5EF4-FFF2-40B4-BE49-F238E27FC236}">
                <a16:creationId xmlns:a16="http://schemas.microsoft.com/office/drawing/2014/main" id="{0E3D268C-CBB8-4DE4-B09C-3CAE36F941DF}"/>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pic>
        <p:nvPicPr>
          <p:cNvPr id="19462" name="Picture 6">
            <a:extLst>
              <a:ext uri="{FF2B5EF4-FFF2-40B4-BE49-F238E27FC236}">
                <a16:creationId xmlns:a16="http://schemas.microsoft.com/office/drawing/2014/main" id="{91A2896B-69B8-4190-88E1-AE79478A5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326" y="2078038"/>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8">
            <a:extLst>
              <a:ext uri="{FF2B5EF4-FFF2-40B4-BE49-F238E27FC236}">
                <a16:creationId xmlns:a16="http://schemas.microsoft.com/office/drawing/2014/main" id="{7FDEF15C-7397-4D8F-96BC-A19D66F30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150" y="2260601"/>
            <a:ext cx="175895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AutoShape 10" descr="data:image/jpeg;base64,/9j/4AAQSkZJRgABAQAAAQABAAD/2wCEAAkGBhQSEBUUExQUFBQUFxQUFBcUFRQVFBQUFRUVFRcVFRUXHCYeFxkjGRQUHy8gJCcpLCwsFR4xNTAqNSYsLCkBCQoKDgwOGg8PGiwkHyQpKSwsKSksKSopKSkpKSksKSkpLCwpKSkpKSkpKSksLCksLCwpLCwsLCkpLCkpKSksKf/AABEIAQAAwAMBIgACEQEDEQH/xAAcAAACAwEBAQEAAAAAAAAAAAAEBQIDBgEHAAj/xABAEAABAwIEAwYCBwYFBQEAAAABAAIRAwQFEiExQVFhBhMicYGRobEHFDLB0eHwI0JSYnLxFnOCkqIVM0NTshf/xAAaAQADAQEBAQAAAAAAAAAAAAACAwQBBQAG/8QAKREAAgIBBAIBBAIDAQAAAAAAAAECEQMEEiExE0EiFDJRcWGBM9HhI//aAAwDAQACEQMRAD8AQNrDgwepLvhICKpiqRpIHJoyj2aiKVRjRq9g/wAtpefcwEPd49TbtSdU/wAxxj/Y2AkqEg3KPonb2OsFwn+FoL3f8ZKYNwoN1c0N61XZP+Alx9gs5X7X1yIaAwcmDKPXKqqeM1HDgfde2SXSPKafbNp9ZpsEZySIMUmhg/3vk/BBuxcNJdTY1pJ+079o/wD3P4+iz1PFSftN16KNzeQNAUuTyjY+Mc3F8+o4ZnFxOmp59NgtZhXYGo4B1d4YN8rNXHzOw+K8ofiBmZ6he9dhsYF1aU3zLgMrvNqbhxp8z5ZLqsso0sfsiKFKzLBTYAHmC46mARMnfinT8Rps8OduZwlokZiOYHLqqO0+F57d5bo5oLh5DUj2CyLLinWtcjnBlwxzA0/vPZOjCdyNToqd6/okeOMdu6Xyd3/sxnb+k762apAHeB2xB1aYnTYkRouWFXwN6gJj2zqsfRaGuBLDJGTKXQMu40EAEJDht3LIO4+XBKm/laKIL4pfgcYnU0ZrwCVU7Qhmcg6OgGNN9p2Vt7X0b+uK0ba7HYY5pAkcOEz0QvI4hKN8FdLD6NSh4nuFWNj9j3EpOzAKwd4Xsj+r8Upp3D2ENY4j1kfFMqVW6IBGoPGBCS5exijS6GdhgdUOlwpvbrLS+PLUa6JhZdkyZz1wwfykn+6SmtdgEmNATw4KNHG31WAsJGQRUMg5idiBGiLHqXBNxoXPEp9mqv8AD7O3t3E561QCAZLZJ2hspL/i7vGNY05QwQG/OeaU4nijqbWFpqd44n7RGXLEGAAl9OxkTx6IH/7K5Mt02TwcKNo011jTqgDSQIiNNB+aW4nisNyDbSeoGw166pYK7m6OBjmg8Wr7AHXgsxLbKmMz4sbTyY+Pyi8PbnDjMj2TGnUaGzG6R0mukA+6bETpw20T2yKzM0e1JAgsH+kkIp/aNj4zNI9lX/gqsRyPUGPdWf4DrhpMtgCT9r8E7cI4KKlxTds8jzV2HPDTG4JGoKVMwh/QeaYWHZyo8/8Aca330+C2z1j6lh+cgMgmeYGnmeq0WGYRb0ZFcsuKjwAyhSJcNSJdUe3RoGukys5ZdlA8E1Kz3EAZQJ112knTTotj2XDLUjLTGaR4nSSDzA2HsjjQptiHtX2AY2k6rb5g5sl1JxmG8cvHTqgvo47WVLZzqbSPFDgDrsvQMVJDyeB+/VeP4vTNrfOjQBwcP6XawiywUVcQU3kTiz9NULrvKDag3czNHCYmF5o7KaT3ggVG1MzcvIwP9X6KHte0lY0QxtQik4bcgRGUHeNdgvrfBqtYBzBIJyzygbnkIUOVbop3RDm1HlajCNy5/oHv8Qp06JawFzqrHisx5JaDMNcw8DuYCw9mSyo5uv62XrLMKo0dDD3ASXEehgcNV592spgV84EaZekhLhmU5UkdfHhnCNzfJRdu8InhKiy7MAAkAkSJXzaQc2XOM9F1jGNjUzvqmvqhiAbmr4xHNOLTFKjQ2NQ3gdZ/BKa9MF89ZRdAQEjKvgkyzTQjOTUjZ0aoqsBGzh/cIWlg7KTMrAfE4EyZUMDMURPElw8jsi6tYS0dVwpNxbinwLaVlN9gD7qtTp0yBA1J2aE8d9Gfd0y7vXOcNxlAEdCu4DdRJaPETx4gaADqoYv2hrGoGwQ0lodyjoOK6OmzbY7atgytFVPszljOxzgdpbvyQGM9km1IbTYA/nER5r1YD9m3yHyVDqOkaj2Tc2pcZUkevcqZ5VbfRnI/a3EH+Vn3kp9hX0b2zWmalWqfMNaPQDVbZ1r19wEBj9+aFEOG+YAnRJjqZt8gOP4PNqVaDrom15cHuRERxKz1u6DLnZR7/BaOwxCk6GEyOJjRdncRbROKrB9og+TfxRVpXo5tZA/oH3Jnc3DaQGWmwg7Hw/eFyjjDxBgADhA+c/cjUjNobh+H2pOYOE9WEJ9Z4TQBmG+rUkoY26ptlHSA2PUphQa4j90f6pEonI9GIwu8Bp1j4THOPhC8c+l3sw+3dTqnUGWEjpq3717FbXjKTCXvbpLnGdAOZnYLxz6Xu2rLupTo0X56VKXOcPsuqHQRzAE+5QuXAyMeQXsRiQewMeYDTBPENPEL2k1KdKg0Uw3YBvUniV+bcFr5HgzAdAJ6J9i/bSqNKbzlBABnxeH7kr+GexYY48kpr2bftLdtpZpqz4yQNoB3AbyCxnaDtEK8N5H0gR8Ss3XxZ9SS9xcTqSd/dC96gjijEonNylY+t8SGxK+deUy6doWfNUq2i06J3ABp6F40gTqERQrsJ15pDRtpMA6rtGWkzzQShuVBKTXRsrvFCykS0SY0QGGYw/IX1JJAIHMnn5KrBmd+4MzQeG2q1lLsCHj7ZP5rm/TRjw0NtdmfwbtIWtgxInj1mfijRjjqj2jfX70XW+jaNRIQ7OydSi9viMZh81TFQgm0hEk5Plns7Kg7tsmNBv5Lo1QWVjg3M8ANA/ebG3mi6NWk0Rnb6ub+KmWCOdKcm7/Qbck6otDUDj7G9wS8CAW77bompcUju9mn8zfxS7HKLK1vVpsqCXtgEEGDIM/BUeLHGNXyDulfR+caXbLnTPo6fmETU7cgN8DXZv5iI+G6xy+VdAUbfDvpAdlLazc+sgiBHSE1b9IFAD/t1HHl4QPmvN6ZVy0yjev+kkD7FI/6nD7hqmDfpJ/ZiBLyNgIDT1cd/ReZhE0Har1Goa49iVWq4lz3EPhxbJyz5SlTbF25EBbvs7gja1E1CASwfCJSjtFR7qnmjSpOQ8AeM+iX7G8UZt1YN0VEyptoyiqdjK1ySPKLYI0KWSUX/wBOIVgs1m9BeNg1KjKOpWito2umgTGzso33QOYxYwE0C3VVB3rzT11nK5TwkSvLKeeIU2Ny6nVa9n7uoXtnYXF216GZ5GfjwXktSwDXdOSY4Rjptqo/hcdUaaYmUaPc2UmuEoW+wRlVpG08RwSe0x0OaNQQRPoBPBO7C9zcI0lFVijK1PoyB/8AO/2CrP0Wj/3vW7D9VJB44m7mYL/8rb/73ppgfYdls/MKjnGOK1BKjMIlBJ2C5H41XQuLoRBkmK8KlqtBWmEwrqRVAKl3kLxp6x9F789Osw7EArH9tKjvrHcyCymSWQI0d0XeyXaN1BxiPGMp9ePNA4riJuLp7z0Ajk3TRZJ8BRXIPSoI+mxUsCva5SNlsUWgLuRV5lLOhDCGRCIp1ECKikKyyghtSqhG0XJDTuEdQuVhjGdxQBSXGrfK0EbgpuyvogsUGZh8kUZUwJw4HWB4qHU2tAcXFuXTbkvQMGpEta4nxDw7mABpoOa8u7FV3GGgCAYJLg0eR4r1HBtBqRvOm3orUc6So0NNsKRKpZWXxqlEAWEqDnLmZVVHLxh+SPqZiVQWQtizDeimez7X7tSPIUbTGhWBbGn2Ia7mPVMrT6NGOOrn+hC3ejNp5+F9TYSZXr+HfRbbjVzXO8yY9gtLadj7WmB+zaI4QEV30ZR4pZWtV5Aaw9CB96qt6Ba94O4JBXsnae1AawUg2m3UzHhJ2yuI2EFeV1Kf7SoSACXnYyPQ8kM3wOxrkqhfd4qq9xHmhXV3HglJFFjDvl0VUsD3K6k4rziamHCqvjWQ4VNQlYkE2MG10VQqpE2q7giaF08cFu0zcaq2fKJq28tKVYdfA76LRUHiPNIfAxU0ZrB6uWqW6zmBA+a9HwOs4VA2TkIDtSCZ9PkvPbyj3dw5w0BbK2fZq41LzA00zaHhJE8VZGVo5+SNM9EpvhT7xAUa8sDoI891NtYppO0X98o98og81TV6IgTzS3wvojqOHQdkzoWYCMo26iSKbAreyHJMre0hEUo5Imkxp5hMjExs7Qp6KfcSFKnS13VtMcx+aaYD1rYOaQ4AzzXieM0g2vVA0Gd0e69yd0XheNPmvV/rf/8ARSsjH4lbEtVjW6ndA1cQPAaJlXw/NuUvuMPI0nZZFr2MmpLorpXknUI63MoOhYGU0trWFkmgsal7OhiHujCcW9nKjeYZIS1JDtjozNW6I2XaN48a7hE3GGkaQVZYYYJ48k7dGibZO+AzDsRDtxqtXh9cQAgMP7MU3RoR5Jz/ANFbTHhlTTkvRVGL9kbjDu8qtgGMpmPMLWYbhGXKdNuMmDz6pf2ZZmqQeW3Na9tIBUYftItR95ZTfAAn9QoudyX0gaqM6bp5KyRq+6rdXPkqwf0SvnhFYDF7GcgUTSpr6m3lHUIimzRTpDrPmUkRTprjQph/l8UwwsC50Mqp7j1+5Se6NeXJesI7xXh2L04r1B/O/wCZXqHavG3U2BjZl25A1A5Lyy9PjcTzJ1ScrOhiwOMFN+yNJqsNsDuAqRVXxuFMVUjtRoCpa6Toqq1aUNVuXAeESiSBbSNLYvarsQbDZAlZZl26ETZYxVboR4fdZsYzemG0rgFHW7G8IWfFfXlxRtvdLGjItG0wz0Rl2ICylpiMJkcVzBLoOjR9kWftnf0rWT1+X6CyfYimalcgR9kzK2r8NfyB9Vdh+w5Gq/yALzrH4L4gKda3ePtNd7T8dkM4J1krPquiiD+vwUHuUHVPL9dVqYDL6NEcjpKtLOWh5LlE+YUi9AGWNeDofkvi3pHmoBSL+EfessJHdjOyqubxrR4iBx1KHxG7LKT3DdrXEeg5LyPEcfqVHEucfJY5UX6XTLLy3wjT412ja9z3BzYmGiRw4wsZd3Qe4uB3KU3NUlxg7q620EeyXKW46eatijH0WmoqqlZSeELWpoCSydOpJV/eJc2m7gVwmoEVC1IahwVpriEmFSpyXCX8ZCzYM3BdxUXLe84IVrWndxK+NJuYZfVbtQFtcjmhcpjQqpLQbqmlu5KZSnaPQvo+uxTe97pjKBMEgTzhei0sVaeI6GdD5FYLsUW06EHd5kzvHBMruiGOzMIbJ1ado6fwp8XKCSOdqdPNz67Ns24BQ1xZMfuPUaFIqGP04+1pzHBMaN+HNBacwPEap24kyYcmPmaoFvMGd+7qOXFA0cPc4xGUDidPYc1ohVJHVfOII8UBEqJ22IcwPQ+yl3gnXQqhj5byX3eSPLy/BKsci11wOBlcEk/mVBrwfTy1Q+J4oyjRNR8wNhzPALAkfYriFOlTcarobqOp6AcV4rilZoe5zfsknKDvBOgR+OY8+4qFzz5Dg0dEnq+L5pbdsvwSeJP+SDKUu19VIloM7NbueZ5eSlTaQNSBPvCrq0QYZsNfluvF75jaX/SbLgO2+O/suOQYsSHDKdZ1J5K1lxwP5LzX4I/knUkEMYp5FWx6va5AaihzYUUTIU2sC9YzkBNoN4UWMgo+sQAgc62wGuQik9OcKo5jLvsj/keSUULY8dOnFaKjXDWtAjb2QnT0uC/lPocDE3ggiGgbADZD4vj9TVoc50jWBOvPToh31xIAJJdoEyp2lNsEgzxLTBPmidv2dPi7ozou6mWRmLeMHbzW07AYm+HydOSrucCa8B9Ilp+B8xzR1hS7oBwH9Qbz5rceJ2I1ajnxOBqqeIA/ZmeI1V9C5LuQHXdKXVBEzl8/vX1Hx+IHMB/DMHyTZWmfGZ9PLE+eiDqfLQ+a6GHn78fw9FU1+0jy4q9xn9BYDZMjTfbX2Xnv0gYxmcymDIAzu83bew+a3FYF0jdpEbwQvIsftTSrvYdYO54jgsY3HQprVFAVJX1USj8G7PPru0ENEkk8gJMISlHO7CGrvHeADTdFVjExxQL2w9pPGV5HWyOor9oufpquiznUbOJAVdRyIoOBYGzBBJ94XkLyr2gSpalp00VpBaB134eyZmm0gayT81WaQAg68ui39kk7auPYsqVY3XDcaaanlsiq9uXEHKdBGi5bU2NcC9hc0HUTE9JWUg1F0Aua86uMdFKz0drKZYldMqAZaYpwToCTpOmp6aeiC6rzY/Fi5UgylcZZnijLO+DGHTM93wHmk1YojvgAT5D2CA6MclGlwinpncQ553jZv8oTOm/XaVm8Crw3XimNXtKKWjNT8VnscskYxtmxtKxbT8RDTuNQSRyhA3faxjCQ2J66n2GyyNO6qVTLjHkjKeHNjZE81cIgnqo3wrDqeKVLyqKbJA3c48BxgLY2WIOtgGOdNPaQPEPbdKOztoylT8O7vtHj/ZOreg106A9UCm27OPrc3llXotdV0ggnzj9FdDp/EECPRCjTcE8tfzVzSY0BG87Kg552rMSPyWU7a4KyqzvfsvAA6O6FaX614sp06hZfHro1XEAy1vLbqVkmFF8mEpYc8vyhpcenH1W3s7N1tauNRr2vc0gfwgHgl9rQDTKb4liLzbuZJIjY6x6oLHxm3JIw9RmqHvKMt68PNXvqKiu9eO9KpRpgLq0jkRv5qykqcvjPUImkETJ8UnLsZU2+Fq7WMb/FRtXBwy8Qfmmd5SDAOY4rBM2osX0zoYIB9kHXeQNU0p2/eg6RAJnkkr2zoDssGYfkysvkqTh4QfRdyyF9T1BHssLIquDjxIVbWz5SSfJdDuCrrHwOjeF5ICcqVlz8Q4MPr+Cts6euuqXWOwTKg9ZLg50ssp9j6yTihSJCz1rcQntjeqZo9Y8wh2V0O2PzWjot04ALN29yCmHfkiJ0TYOiTLDngLJAbofnKqc8jkORPFVU3SN8vkJ/soPuCABrvy09VWREMSvopkTqdNuazNQwCmGKXskNnX4INtEu6pM3yMiVUAXxpA+KIvNKLx/KVJrlXcOlpHMFYhkO0Yhz9V9wXKzYJUWOTDuWUtYS+Y0AUs+qtLoCrtWjMCUyENzJc2ZYI37YzwqxJfmJ24c1oS4ZYcAeGoSVlXKuV8WyjVHkxv0cnHn3v5F2K3WSmQCACdABv5pJS0cVZbtNxV8RgfIKd9a92+JkcDzClf4O/p/iiFSnxCoG6KL4E+6pqgbhYVSKbkfvD1/FUu6K8uQp08vkjRNNldEwSEZTeh8klWUwZgbrzRz5Kg+lWR9tcuOjQT5An5KWEdnHP1eCByWwsbJtMABoA6JLSMsS2hrDXu3x/SU8sb8nRzXDzBCObdwo1L9DaR5tstq1ecgeY/uhn1Y2O+sfmq6kcCesb/kgq9WfsnXz1Vpy7Aax/aEmN1P6zA3VLpnaV1o5/kpm+QkXB6Cvq5zCFcXxshaz+PFeGoQXbfEUO4Iy91foqckdVTCDkdLJqY4o89lJHP8AWy++5TeVQ56silHo42ScssrZd9dIEFDvcXGfZQcJV1vTJMBIyz9Iv0unr5SCrB+V0pm3K/RyGGEHLOZs8tVfb4YJBLp5gbLnza7OhKVdHKOEZph0DhOqHr4JVZqBnb/Lr8E+otDUR9cAQeRnlkkYwWjy7KGuzHhBlMKHZSs7fK3zM/JPb68ByO4g/MIujfiEXlFym2KLbsU0HxvJ6DQJ3aYNSp/ZaJ5nU+6i69Cq+v8AVY8jYp8jZtQBRfdBJ33qgbtDbYNDF90qnXSXOulWbheSPDutcT+e3wQFzcADUQVOtU04D1QdSmDu/wBhPzXSWKcukcd5YLtkKF5JhE0zrqgTbU2mQ5xPoAuvueQRLR5H2LlqoJ8F1zUAOiArPJ8l11ZDVaiL6au2HHUN9IrqOCEqVFOrUQzin0keuU3b5ZxzlSTqr2NXDT1U2TJ6R1sGlrmRKmJVjTl1UGQuh4JgqZ8l2TiARTujKOoVkoyxsrqdYhJcSRSHJu9N1S+7Qbakr55Q7TXIIfdSpU7tLn1FFtZbtB3DgXi4bpLRWX3fLNpm4YfWlz6yl/eroqItpjkH9+piqgGvVzXL1A2Hveqy9dfoqXVF2vPjXbPnlgm/RMuUXPQlxdxtugql648dEf1OOjVpMjYdVrIWpcIarXKpZU4Kaee+kdDBpeakwjPJAndWPp5XETMcUIUVRrB1PLHjBJnmI4qaUnLs6+PFHG/idhdJUMy4SllaIuo8l822crTV8IjfiuVLooHYmeT1Rx9Mt3XO+XzqsqseS9RKy9lRWl6GadVeAso2MXJ0ishQaig1SawLaKPpuOwYFSa0ngmNGxcSAGnxbCN0WLbu3Q4ZSNwsCjpb7kJ/q7uR9l0UDyT14ls8zMHgBsgnt6LxJmh45bQJoA3WxwHsZ3rWueSAdcoHDqeCV9nsDNaoHEHI0+5HBenWZDRoE6EE+WQZcjXCP//Z">
            <a:extLst>
              <a:ext uri="{FF2B5EF4-FFF2-40B4-BE49-F238E27FC236}">
                <a16:creationId xmlns:a16="http://schemas.microsoft.com/office/drawing/2014/main" id="{A06128F8-6854-4909-BB99-426CE97768F5}"/>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19465" name="AutoShape 12" descr="data:image/jpeg;base64,/9j/4AAQSkZJRgABAQAAAQABAAD/2wCEAAkGBhQSEBUUExQUFBQUFxQUFBcUFRQVFBQUFRUVFRcVFRUXHCYeFxkjGRQUHy8gJCcpLCwsFR4xNTAqNSYsLCkBCQoKDgwOGg8PGiwkHyQpKSwsKSksKSopKSkpKSksKSkpLCwpKSkpKSkpKSksLCksLCwpLCwsLCkpLCkpKSksKf/AABEIAQAAwAMBIgACEQEDEQH/xAAcAAACAwEBAQEAAAAAAAAAAAAEBQIDBgEHAAj/xABAEAABAwIEAwYCBwYFBQEAAAABAAIRAwQFEiExQVFhBhMicYGRobEHFDLB0eHwI0JSYnLxFnOCkqIVM0NTshf/xAAaAQADAQEBAQAAAAAAAAAAAAACAwQBBQAG/8QAKREAAgIBBAIBBAIDAQAAAAAAAAECEQMEEiExE0EiFDJRcWGBM9HhI//aAAwDAQACEQMRAD8AQNrDgwepLvhICKpiqRpIHJoyj2aiKVRjRq9g/wAtpefcwEPd49TbtSdU/wAxxj/Y2AkqEg3KPonb2OsFwn+FoL3f8ZKYNwoN1c0N61XZP+Alx9gs5X7X1yIaAwcmDKPXKqqeM1HDgfde2SXSPKafbNp9ZpsEZySIMUmhg/3vk/BBuxcNJdTY1pJ+079o/wD3P4+iz1PFSftN16KNzeQNAUuTyjY+Mc3F8+o4ZnFxOmp59NgtZhXYGo4B1d4YN8rNXHzOw+K8ofiBmZ6he9dhsYF1aU3zLgMrvNqbhxp8z5ZLqsso0sfsiKFKzLBTYAHmC46mARMnfinT8Rps8OduZwlokZiOYHLqqO0+F57d5bo5oLh5DUj2CyLLinWtcjnBlwxzA0/vPZOjCdyNToqd6/okeOMdu6Xyd3/sxnb+k762apAHeB2xB1aYnTYkRouWFXwN6gJj2zqsfRaGuBLDJGTKXQMu40EAEJDht3LIO4+XBKm/laKIL4pfgcYnU0ZrwCVU7Qhmcg6OgGNN9p2Vt7X0b+uK0ba7HYY5pAkcOEz0QvI4hKN8FdLD6NSh4nuFWNj9j3EpOzAKwd4Xsj+r8Upp3D2ENY4j1kfFMqVW6IBGoPGBCS5exijS6GdhgdUOlwpvbrLS+PLUa6JhZdkyZz1wwfykn+6SmtdgEmNATw4KNHG31WAsJGQRUMg5idiBGiLHqXBNxoXPEp9mqv8AD7O3t3E561QCAZLZJ2hspL/i7vGNY05QwQG/OeaU4nijqbWFpqd44n7RGXLEGAAl9OxkTx6IH/7K5Mt02TwcKNo011jTqgDSQIiNNB+aW4nisNyDbSeoGw166pYK7m6OBjmg8Wr7AHXgsxLbKmMz4sbTyY+Pyi8PbnDjMj2TGnUaGzG6R0mukA+6bETpw20T2yKzM0e1JAgsH+kkIp/aNj4zNI9lX/gqsRyPUGPdWf4DrhpMtgCT9r8E7cI4KKlxTds8jzV2HPDTG4JGoKVMwh/QeaYWHZyo8/8Aca330+C2z1j6lh+cgMgmeYGnmeq0WGYRb0ZFcsuKjwAyhSJcNSJdUe3RoGukys5ZdlA8E1Kz3EAZQJ112knTTotj2XDLUjLTGaR4nSSDzA2HsjjQptiHtX2AY2k6rb5g5sl1JxmG8cvHTqgvo47WVLZzqbSPFDgDrsvQMVJDyeB+/VeP4vTNrfOjQBwcP6XawiywUVcQU3kTiz9NULrvKDag3czNHCYmF5o7KaT3ggVG1MzcvIwP9X6KHte0lY0QxtQik4bcgRGUHeNdgvrfBqtYBzBIJyzygbnkIUOVbop3RDm1HlajCNy5/oHv8Qp06JawFzqrHisx5JaDMNcw8DuYCw9mSyo5uv62XrLMKo0dDD3ASXEehgcNV592spgV84EaZekhLhmU5UkdfHhnCNzfJRdu8InhKiy7MAAkAkSJXzaQc2XOM9F1jGNjUzvqmvqhiAbmr4xHNOLTFKjQ2NQ3gdZ/BKa9MF89ZRdAQEjKvgkyzTQjOTUjZ0aoqsBGzh/cIWlg7KTMrAfE4EyZUMDMURPElw8jsi6tYS0dVwpNxbinwLaVlN9gD7qtTp0yBA1J2aE8d9Gfd0y7vXOcNxlAEdCu4DdRJaPETx4gaADqoYv2hrGoGwQ0lodyjoOK6OmzbY7atgytFVPszljOxzgdpbvyQGM9km1IbTYA/nER5r1YD9m3yHyVDqOkaj2Tc2pcZUkevcqZ5VbfRnI/a3EH+Vn3kp9hX0b2zWmalWqfMNaPQDVbZ1r19wEBj9+aFEOG+YAnRJjqZt8gOP4PNqVaDrom15cHuRERxKz1u6DLnZR7/BaOwxCk6GEyOJjRdncRbROKrB9og+TfxRVpXo5tZA/oH3Jnc3DaQGWmwg7Hw/eFyjjDxBgADhA+c/cjUjNobh+H2pOYOE9WEJ9Z4TQBmG+rUkoY26ptlHSA2PUphQa4j90f6pEonI9GIwu8Bp1j4THOPhC8c+l3sw+3dTqnUGWEjpq3717FbXjKTCXvbpLnGdAOZnYLxz6Xu2rLupTo0X56VKXOcPsuqHQRzAE+5QuXAyMeQXsRiQewMeYDTBPENPEL2k1KdKg0Uw3YBvUniV+bcFr5HgzAdAJ6J9i/bSqNKbzlBABnxeH7kr+GexYY48kpr2bftLdtpZpqz4yQNoB3AbyCxnaDtEK8N5H0gR8Ss3XxZ9SS9xcTqSd/dC96gjijEonNylY+t8SGxK+deUy6doWfNUq2i06J3ABp6F40gTqERQrsJ15pDRtpMA6rtGWkzzQShuVBKTXRsrvFCykS0SY0QGGYw/IX1JJAIHMnn5KrBmd+4MzQeG2q1lLsCHj7ZP5rm/TRjw0NtdmfwbtIWtgxInj1mfijRjjqj2jfX70XW+jaNRIQ7OydSi9viMZh81TFQgm0hEk5Plns7Kg7tsmNBv5Lo1QWVjg3M8ANA/ebG3mi6NWk0Rnb6ub+KmWCOdKcm7/Qbck6otDUDj7G9wS8CAW77bompcUju9mn8zfxS7HKLK1vVpsqCXtgEEGDIM/BUeLHGNXyDulfR+caXbLnTPo6fmETU7cgN8DXZv5iI+G6xy+VdAUbfDvpAdlLazc+sgiBHSE1b9IFAD/t1HHl4QPmvN6ZVy0yjev+kkD7FI/6nD7hqmDfpJ/ZiBLyNgIDT1cd/ReZhE0Har1Goa49iVWq4lz3EPhxbJyz5SlTbF25EBbvs7gja1E1CASwfCJSjtFR7qnmjSpOQ8AeM+iX7G8UZt1YN0VEyptoyiqdjK1ySPKLYI0KWSUX/wBOIVgs1m9BeNg1KjKOpWito2umgTGzso33QOYxYwE0C3VVB3rzT11nK5TwkSvLKeeIU2Ny6nVa9n7uoXtnYXF216GZ5GfjwXktSwDXdOSY4Rjptqo/hcdUaaYmUaPc2UmuEoW+wRlVpG08RwSe0x0OaNQQRPoBPBO7C9zcI0lFVijK1PoyB/8AO/2CrP0Wj/3vW7D9VJB44m7mYL/8rb/73ppgfYdls/MKjnGOK1BKjMIlBJ2C5H41XQuLoRBkmK8KlqtBWmEwrqRVAKl3kLxp6x9F789Osw7EArH9tKjvrHcyCymSWQI0d0XeyXaN1BxiPGMp9ePNA4riJuLp7z0Ajk3TRZJ8BRXIPSoI+mxUsCva5SNlsUWgLuRV5lLOhDCGRCIp1ECKikKyyghtSqhG0XJDTuEdQuVhjGdxQBSXGrfK0EbgpuyvogsUGZh8kUZUwJw4HWB4qHU2tAcXFuXTbkvQMGpEta4nxDw7mABpoOa8u7FV3GGgCAYJLg0eR4r1HBtBqRvOm3orUc6So0NNsKRKpZWXxqlEAWEqDnLmZVVHLxh+SPqZiVQWQtizDeimez7X7tSPIUbTGhWBbGn2Ia7mPVMrT6NGOOrn+hC3ejNp5+F9TYSZXr+HfRbbjVzXO8yY9gtLadj7WmB+zaI4QEV30ZR4pZWtV5Aaw9CB96qt6Ba94O4JBXsnae1AawUg2m3UzHhJ2yuI2EFeV1Kf7SoSACXnYyPQ8kM3wOxrkqhfd4qq9xHmhXV3HglJFFjDvl0VUsD3K6k4rziamHCqvjWQ4VNQlYkE2MG10VQqpE2q7giaF08cFu0zcaq2fKJq28tKVYdfA76LRUHiPNIfAxU0ZrB6uWqW6zmBA+a9HwOs4VA2TkIDtSCZ9PkvPbyj3dw5w0BbK2fZq41LzA00zaHhJE8VZGVo5+SNM9EpvhT7xAUa8sDoI891NtYppO0X98o98og81TV6IgTzS3wvojqOHQdkzoWYCMo26iSKbAreyHJMre0hEUo5Imkxp5hMjExs7Qp6KfcSFKnS13VtMcx+aaYD1rYOaQ4AzzXieM0g2vVA0Gd0e69yd0XheNPmvV/rf/8ARSsjH4lbEtVjW6ndA1cQPAaJlXw/NuUvuMPI0nZZFr2MmpLorpXknUI63MoOhYGU0trWFkmgsal7OhiHujCcW9nKjeYZIS1JDtjozNW6I2XaN48a7hE3GGkaQVZYYYJ48k7dGibZO+AzDsRDtxqtXh9cQAgMP7MU3RoR5Jz/ANFbTHhlTTkvRVGL9kbjDu8qtgGMpmPMLWYbhGXKdNuMmDz6pf2ZZmqQeW3Na9tIBUYftItR95ZTfAAn9QoudyX0gaqM6bp5KyRq+6rdXPkqwf0SvnhFYDF7GcgUTSpr6m3lHUIimzRTpDrPmUkRTprjQph/l8UwwsC50Mqp7j1+5Se6NeXJesI7xXh2L04r1B/O/wCZXqHavG3U2BjZl25A1A5Lyy9PjcTzJ1ScrOhiwOMFN+yNJqsNsDuAqRVXxuFMVUjtRoCpa6Toqq1aUNVuXAeESiSBbSNLYvarsQbDZAlZZl26ETZYxVboR4fdZsYzemG0rgFHW7G8IWfFfXlxRtvdLGjItG0wz0Rl2ICylpiMJkcVzBLoOjR9kWftnf0rWT1+X6CyfYimalcgR9kzK2r8NfyB9Vdh+w5Gq/yALzrH4L4gKda3ePtNd7T8dkM4J1krPquiiD+vwUHuUHVPL9dVqYDL6NEcjpKtLOWh5LlE+YUi9AGWNeDofkvi3pHmoBSL+EfessJHdjOyqubxrR4iBx1KHxG7LKT3DdrXEeg5LyPEcfqVHEucfJY5UX6XTLLy3wjT412ja9z3BzYmGiRw4wsZd3Qe4uB3KU3NUlxg7q620EeyXKW46eatijH0WmoqqlZSeELWpoCSydOpJV/eJc2m7gVwmoEVC1IahwVpriEmFSpyXCX8ZCzYM3BdxUXLe84IVrWndxK+NJuYZfVbtQFtcjmhcpjQqpLQbqmlu5KZSnaPQvo+uxTe97pjKBMEgTzhei0sVaeI6GdD5FYLsUW06EHd5kzvHBMruiGOzMIbJ1ado6fwp8XKCSOdqdPNz67Ns24BQ1xZMfuPUaFIqGP04+1pzHBMaN+HNBacwPEap24kyYcmPmaoFvMGd+7qOXFA0cPc4xGUDidPYc1ohVJHVfOII8UBEqJ22IcwPQ+yl3gnXQqhj5byX3eSPLy/BKsci11wOBlcEk/mVBrwfTy1Q+J4oyjRNR8wNhzPALAkfYriFOlTcarobqOp6AcV4rilZoe5zfsknKDvBOgR+OY8+4qFzz5Dg0dEnq+L5pbdsvwSeJP+SDKUu19VIloM7NbueZ5eSlTaQNSBPvCrq0QYZsNfluvF75jaX/SbLgO2+O/suOQYsSHDKdZ1J5K1lxwP5LzX4I/knUkEMYp5FWx6va5AaihzYUUTIU2sC9YzkBNoN4UWMgo+sQAgc62wGuQik9OcKo5jLvsj/keSUULY8dOnFaKjXDWtAjb2QnT0uC/lPocDE3ggiGgbADZD4vj9TVoc50jWBOvPToh31xIAJJdoEyp2lNsEgzxLTBPmidv2dPi7ozou6mWRmLeMHbzW07AYm+HydOSrucCa8B9Ilp+B8xzR1hS7oBwH9Qbz5rceJ2I1ajnxOBqqeIA/ZmeI1V9C5LuQHXdKXVBEzl8/vX1Hx+IHMB/DMHyTZWmfGZ9PLE+eiDqfLQ+a6GHn78fw9FU1+0jy4q9xn9BYDZMjTfbX2Xnv0gYxmcymDIAzu83bew+a3FYF0jdpEbwQvIsftTSrvYdYO54jgsY3HQprVFAVJX1USj8G7PPru0ENEkk8gJMISlHO7CGrvHeADTdFVjExxQL2w9pPGV5HWyOor9oufpquiznUbOJAVdRyIoOBYGzBBJ94XkLyr2gSpalp00VpBaB134eyZmm0gayT81WaQAg68ui39kk7auPYsqVY3XDcaaanlsiq9uXEHKdBGi5bU2NcC9hc0HUTE9JWUg1F0Aua86uMdFKz0drKZYldMqAZaYpwToCTpOmp6aeiC6rzY/Fi5UgylcZZnijLO+DGHTM93wHmk1YojvgAT5D2CA6MclGlwinpncQ553jZv8oTOm/XaVm8Crw3XimNXtKKWjNT8VnscskYxtmxtKxbT8RDTuNQSRyhA3faxjCQ2J66n2GyyNO6qVTLjHkjKeHNjZE81cIgnqo3wrDqeKVLyqKbJA3c48BxgLY2WIOtgGOdNPaQPEPbdKOztoylT8O7vtHj/ZOreg106A9UCm27OPrc3llXotdV0ggnzj9FdDp/EECPRCjTcE8tfzVzSY0BG87Kg552rMSPyWU7a4KyqzvfsvAA6O6FaX614sp06hZfHro1XEAy1vLbqVkmFF8mEpYc8vyhpcenH1W3s7N1tauNRr2vc0gfwgHgl9rQDTKb4liLzbuZJIjY6x6oLHxm3JIw9RmqHvKMt68PNXvqKiu9eO9KpRpgLq0jkRv5qykqcvjPUImkETJ8UnLsZU2+Fq7WMb/FRtXBwy8Qfmmd5SDAOY4rBM2osX0zoYIB9kHXeQNU0p2/eg6RAJnkkr2zoDssGYfkysvkqTh4QfRdyyF9T1BHssLIquDjxIVbWz5SSfJdDuCrrHwOjeF5ICcqVlz8Q4MPr+Cts6euuqXWOwTKg9ZLg50ssp9j6yTihSJCz1rcQntjeqZo9Y8wh2V0O2PzWjot04ALN29yCmHfkiJ0TYOiTLDngLJAbofnKqc8jkORPFVU3SN8vkJ/soPuCABrvy09VWREMSvopkTqdNuazNQwCmGKXskNnX4INtEu6pM3yMiVUAXxpA+KIvNKLx/KVJrlXcOlpHMFYhkO0Yhz9V9wXKzYJUWOTDuWUtYS+Y0AUs+qtLoCrtWjMCUyENzJc2ZYI37YzwqxJfmJ24c1oS4ZYcAeGoSVlXKuV8WyjVHkxv0cnHn3v5F2K3WSmQCACdABv5pJS0cVZbtNxV8RgfIKd9a92+JkcDzClf4O/p/iiFSnxCoG6KL4E+6pqgbhYVSKbkfvD1/FUu6K8uQp08vkjRNNldEwSEZTeh8klWUwZgbrzRz5Kg+lWR9tcuOjQT5An5KWEdnHP1eCByWwsbJtMABoA6JLSMsS2hrDXu3x/SU8sb8nRzXDzBCObdwo1L9DaR5tstq1ecgeY/uhn1Y2O+sfmq6kcCesb/kgq9WfsnXz1Vpy7Aax/aEmN1P6zA3VLpnaV1o5/kpm+QkXB6Cvq5zCFcXxshaz+PFeGoQXbfEUO4Iy91foqckdVTCDkdLJqY4o89lJHP8AWy++5TeVQ56silHo42ScssrZd9dIEFDvcXGfZQcJV1vTJMBIyz9Iv0unr5SCrB+V0pm3K/RyGGEHLOZs8tVfb4YJBLp5gbLnza7OhKVdHKOEZph0DhOqHr4JVZqBnb/Lr8E+otDUR9cAQeRnlkkYwWjy7KGuzHhBlMKHZSs7fK3zM/JPb68ByO4g/MIujfiEXlFym2KLbsU0HxvJ6DQJ3aYNSp/ZaJ5nU+6i69Cq+v8AVY8jYp8jZtQBRfdBJ33qgbtDbYNDF90qnXSXOulWbheSPDutcT+e3wQFzcADUQVOtU04D1QdSmDu/wBhPzXSWKcukcd5YLtkKF5JhE0zrqgTbU2mQ5xPoAuvueQRLR5H2LlqoJ8F1zUAOiArPJ8l11ZDVaiL6au2HHUN9IrqOCEqVFOrUQzin0keuU3b5ZxzlSTqr2NXDT1U2TJ6R1sGlrmRKmJVjTl1UGQuh4JgqZ8l2TiARTujKOoVkoyxsrqdYhJcSRSHJu9N1S+7Qbakr55Q7TXIIfdSpU7tLn1FFtZbtB3DgXi4bpLRWX3fLNpm4YfWlz6yl/eroqItpjkH9+piqgGvVzXL1A2Hveqy9dfoqXVF2vPjXbPnlgm/RMuUXPQlxdxtugql648dEf1OOjVpMjYdVrIWpcIarXKpZU4Kaee+kdDBpeakwjPJAndWPp5XETMcUIUVRrB1PLHjBJnmI4qaUnLs6+PFHG/idhdJUMy4SllaIuo8l822crTV8IjfiuVLooHYmeT1Rx9Mt3XO+XzqsqseS9RKy9lRWl6GadVeAso2MXJ0ishQaig1SawLaKPpuOwYFSa0ngmNGxcSAGnxbCN0WLbu3Q4ZSNwsCjpb7kJ/q7uR9l0UDyT14ls8zMHgBsgnt6LxJmh45bQJoA3WxwHsZ3rWueSAdcoHDqeCV9nsDNaoHEHI0+5HBenWZDRoE6EE+WQZcjXCP//Z">
            <a:extLst>
              <a:ext uri="{FF2B5EF4-FFF2-40B4-BE49-F238E27FC236}">
                <a16:creationId xmlns:a16="http://schemas.microsoft.com/office/drawing/2014/main" id="{F09D7225-A055-461B-8ED7-36137B0AB65E}"/>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19466" name="AutoShape 14" descr="data:image/jpeg;base64,/9j/4AAQSkZJRgABAQAAAQABAAD/2wCEAAkGBhQSEBUUExQUFBQUFxQUFBcUFRQVFBQUFRUVFRcVFRUXHCYeFxkjGRQUHy8gJCcpLCwsFR4xNTAqNSYsLCkBCQoKDgwOGg8PGiwkHyQpKSwsKSksKSopKSkpKSksKSkpLCwpKSkpKSkpKSksLCksLCwpLCwsLCkpLCkpKSksKf/AABEIAQAAwAMBIgACEQEDEQH/xAAcAAACAwEBAQEAAAAAAAAAAAAEBQIDBgEHAAj/xABAEAABAwIEAwYCBwYFBQEAAAABAAIRAwQFEiExQVFhBhMicYGRobEHFDLB0eHwI0JSYnLxFnOCkqIVM0NTshf/xAAaAQADAQEBAQAAAAAAAAAAAAACAwQBBQAG/8QAKREAAgIBBAIBBAIDAQAAAAAAAAECEQMEEiExE0EiFDJRcWGBM9HhI//aAAwDAQACEQMRAD8AQNrDgwepLvhICKpiqRpIHJoyj2aiKVRjRq9g/wAtpefcwEPd49TbtSdU/wAxxj/Y2AkqEg3KPonb2OsFwn+FoL3f8ZKYNwoN1c0N61XZP+Alx9gs5X7X1yIaAwcmDKPXKqqeM1HDgfde2SXSPKafbNp9ZpsEZySIMUmhg/3vk/BBuxcNJdTY1pJ+079o/wD3P4+iz1PFSftN16KNzeQNAUuTyjY+Mc3F8+o4ZnFxOmp59NgtZhXYGo4B1d4YN8rNXHzOw+K8ofiBmZ6he9dhsYF1aU3zLgMrvNqbhxp8z5ZLqsso0sfsiKFKzLBTYAHmC46mARMnfinT8Rps8OduZwlokZiOYHLqqO0+F57d5bo5oLh5DUj2CyLLinWtcjnBlwxzA0/vPZOjCdyNToqd6/okeOMdu6Xyd3/sxnb+k762apAHeB2xB1aYnTYkRouWFXwN6gJj2zqsfRaGuBLDJGTKXQMu40EAEJDht3LIO4+XBKm/laKIL4pfgcYnU0ZrwCVU7Qhmcg6OgGNN9p2Vt7X0b+uK0ba7HYY5pAkcOEz0QvI4hKN8FdLD6NSh4nuFWNj9j3EpOzAKwd4Xsj+r8Upp3D2ENY4j1kfFMqVW6IBGoPGBCS5exijS6GdhgdUOlwpvbrLS+PLUa6JhZdkyZz1wwfykn+6SmtdgEmNATw4KNHG31WAsJGQRUMg5idiBGiLHqXBNxoXPEp9mqv8AD7O3t3E561QCAZLZJ2hspL/i7vGNY05QwQG/OeaU4nijqbWFpqd44n7RGXLEGAAl9OxkTx6IH/7K5Mt02TwcKNo011jTqgDSQIiNNB+aW4nisNyDbSeoGw166pYK7m6OBjmg8Wr7AHXgsxLbKmMz4sbTyY+Pyi8PbnDjMj2TGnUaGzG6R0mukA+6bETpw20T2yKzM0e1JAgsH+kkIp/aNj4zNI9lX/gqsRyPUGPdWf4DrhpMtgCT9r8E7cI4KKlxTds8jzV2HPDTG4JGoKVMwh/QeaYWHZyo8/8Aca330+C2z1j6lh+cgMgmeYGnmeq0WGYRb0ZFcsuKjwAyhSJcNSJdUe3RoGukys5ZdlA8E1Kz3EAZQJ112knTTotj2XDLUjLTGaR4nSSDzA2HsjjQptiHtX2AY2k6rb5g5sl1JxmG8cvHTqgvo47WVLZzqbSPFDgDrsvQMVJDyeB+/VeP4vTNrfOjQBwcP6XawiywUVcQU3kTiz9NULrvKDag3czNHCYmF5o7KaT3ggVG1MzcvIwP9X6KHte0lY0QxtQik4bcgRGUHeNdgvrfBqtYBzBIJyzygbnkIUOVbop3RDm1HlajCNy5/oHv8Qp06JawFzqrHisx5JaDMNcw8DuYCw9mSyo5uv62XrLMKo0dDD3ASXEehgcNV592spgV84EaZekhLhmU5UkdfHhnCNzfJRdu8InhKiy7MAAkAkSJXzaQc2XOM9F1jGNjUzvqmvqhiAbmr4xHNOLTFKjQ2NQ3gdZ/BKa9MF89ZRdAQEjKvgkyzTQjOTUjZ0aoqsBGzh/cIWlg7KTMrAfE4EyZUMDMURPElw8jsi6tYS0dVwpNxbinwLaVlN9gD7qtTp0yBA1J2aE8d9Gfd0y7vXOcNxlAEdCu4DdRJaPETx4gaADqoYv2hrGoGwQ0lodyjoOK6OmzbY7atgytFVPszljOxzgdpbvyQGM9km1IbTYA/nER5r1YD9m3yHyVDqOkaj2Tc2pcZUkevcqZ5VbfRnI/a3EH+Vn3kp9hX0b2zWmalWqfMNaPQDVbZ1r19wEBj9+aFEOG+YAnRJjqZt8gOP4PNqVaDrom15cHuRERxKz1u6DLnZR7/BaOwxCk6GEyOJjRdncRbROKrB9og+TfxRVpXo5tZA/oH3Jnc3DaQGWmwg7Hw/eFyjjDxBgADhA+c/cjUjNobh+H2pOYOE9WEJ9Z4TQBmG+rUkoY26ptlHSA2PUphQa4j90f6pEonI9GIwu8Bp1j4THOPhC8c+l3sw+3dTqnUGWEjpq3717FbXjKTCXvbpLnGdAOZnYLxz6Xu2rLupTo0X56VKXOcPsuqHQRzAE+5QuXAyMeQXsRiQewMeYDTBPENPEL2k1KdKg0Uw3YBvUniV+bcFr5HgzAdAJ6J9i/bSqNKbzlBABnxeH7kr+GexYY48kpr2bftLdtpZpqz4yQNoB3AbyCxnaDtEK8N5H0gR8Ss3XxZ9SS9xcTqSd/dC96gjijEonNylY+t8SGxK+deUy6doWfNUq2i06J3ABp6F40gTqERQrsJ15pDRtpMA6rtGWkzzQShuVBKTXRsrvFCykS0SY0QGGYw/IX1JJAIHMnn5KrBmd+4MzQeG2q1lLsCHj7ZP5rm/TRjw0NtdmfwbtIWtgxInj1mfijRjjqj2jfX70XW+jaNRIQ7OydSi9viMZh81TFQgm0hEk5Plns7Kg7tsmNBv5Lo1QWVjg3M8ANA/ebG3mi6NWk0Rnb6ub+KmWCOdKcm7/Qbck6otDUDj7G9wS8CAW77bompcUju9mn8zfxS7HKLK1vVpsqCXtgEEGDIM/BUeLHGNXyDulfR+caXbLnTPo6fmETU7cgN8DXZv5iI+G6xy+VdAUbfDvpAdlLazc+sgiBHSE1b9IFAD/t1HHl4QPmvN6ZVy0yjev+kkD7FI/6nD7hqmDfpJ/ZiBLyNgIDT1cd/ReZhE0Har1Goa49iVWq4lz3EPhxbJyz5SlTbF25EBbvs7gja1E1CASwfCJSjtFR7qnmjSpOQ8AeM+iX7G8UZt1YN0VEyptoyiqdjK1ySPKLYI0KWSUX/wBOIVgs1m9BeNg1KjKOpWito2umgTGzso33QOYxYwE0C3VVB3rzT11nK5TwkSvLKeeIU2Ny6nVa9n7uoXtnYXF216GZ5GfjwXktSwDXdOSY4Rjptqo/hcdUaaYmUaPc2UmuEoW+wRlVpG08RwSe0x0OaNQQRPoBPBO7C9zcI0lFVijK1PoyB/8AO/2CrP0Wj/3vW7D9VJB44m7mYL/8rb/73ppgfYdls/MKjnGOK1BKjMIlBJ2C5H41XQuLoRBkmK8KlqtBWmEwrqRVAKl3kLxp6x9F789Osw7EArH9tKjvrHcyCymSWQI0d0XeyXaN1BxiPGMp9ePNA4riJuLp7z0Ajk3TRZJ8BRXIPSoI+mxUsCva5SNlsUWgLuRV5lLOhDCGRCIp1ECKikKyyghtSqhG0XJDTuEdQuVhjGdxQBSXGrfK0EbgpuyvogsUGZh8kUZUwJw4HWB4qHU2tAcXFuXTbkvQMGpEta4nxDw7mABpoOa8u7FV3GGgCAYJLg0eR4r1HBtBqRvOm3orUc6So0NNsKRKpZWXxqlEAWEqDnLmZVVHLxh+SPqZiVQWQtizDeimez7X7tSPIUbTGhWBbGn2Ia7mPVMrT6NGOOrn+hC3ejNp5+F9TYSZXr+HfRbbjVzXO8yY9gtLadj7WmB+zaI4QEV30ZR4pZWtV5Aaw9CB96qt6Ba94O4JBXsnae1AawUg2m3UzHhJ2yuI2EFeV1Kf7SoSACXnYyPQ8kM3wOxrkqhfd4qq9xHmhXV3HglJFFjDvl0VUsD3K6k4rziamHCqvjWQ4VNQlYkE2MG10VQqpE2q7giaF08cFu0zcaq2fKJq28tKVYdfA76LRUHiPNIfAxU0ZrB6uWqW6zmBA+a9HwOs4VA2TkIDtSCZ9PkvPbyj3dw5w0BbK2fZq41LzA00zaHhJE8VZGVo5+SNM9EpvhT7xAUa8sDoI891NtYppO0X98o98og81TV6IgTzS3wvojqOHQdkzoWYCMo26iSKbAreyHJMre0hEUo5Imkxp5hMjExs7Qp6KfcSFKnS13VtMcx+aaYD1rYOaQ4AzzXieM0g2vVA0Gd0e69yd0XheNPmvV/rf/8ARSsjH4lbEtVjW6ndA1cQPAaJlXw/NuUvuMPI0nZZFr2MmpLorpXknUI63MoOhYGU0trWFkmgsal7OhiHujCcW9nKjeYZIS1JDtjozNW6I2XaN48a7hE3GGkaQVZYYYJ48k7dGibZO+AzDsRDtxqtXh9cQAgMP7MU3RoR5Jz/ANFbTHhlTTkvRVGL9kbjDu8qtgGMpmPMLWYbhGXKdNuMmDz6pf2ZZmqQeW3Na9tIBUYftItR95ZTfAAn9QoudyX0gaqM6bp5KyRq+6rdXPkqwf0SvnhFYDF7GcgUTSpr6m3lHUIimzRTpDrPmUkRTprjQph/l8UwwsC50Mqp7j1+5Se6NeXJesI7xXh2L04r1B/O/wCZXqHavG3U2BjZl25A1A5Lyy9PjcTzJ1ScrOhiwOMFN+yNJqsNsDuAqRVXxuFMVUjtRoCpa6Toqq1aUNVuXAeESiSBbSNLYvarsQbDZAlZZl26ETZYxVboR4fdZsYzemG0rgFHW7G8IWfFfXlxRtvdLGjItG0wz0Rl2ICylpiMJkcVzBLoOjR9kWftnf0rWT1+X6CyfYimalcgR9kzK2r8NfyB9Vdh+w5Gq/yALzrH4L4gKda3ePtNd7T8dkM4J1krPquiiD+vwUHuUHVPL9dVqYDL6NEcjpKtLOWh5LlE+YUi9AGWNeDofkvi3pHmoBSL+EfessJHdjOyqubxrR4iBx1KHxG7LKT3DdrXEeg5LyPEcfqVHEucfJY5UX6XTLLy3wjT412ja9z3BzYmGiRw4wsZd3Qe4uB3KU3NUlxg7q620EeyXKW46eatijH0WmoqqlZSeELWpoCSydOpJV/eJc2m7gVwmoEVC1IahwVpriEmFSpyXCX8ZCzYM3BdxUXLe84IVrWndxK+NJuYZfVbtQFtcjmhcpjQqpLQbqmlu5KZSnaPQvo+uxTe97pjKBMEgTzhei0sVaeI6GdD5FYLsUW06EHd5kzvHBMruiGOzMIbJ1ado6fwp8XKCSOdqdPNz67Ns24BQ1xZMfuPUaFIqGP04+1pzHBMaN+HNBacwPEap24kyYcmPmaoFvMGd+7qOXFA0cPc4xGUDidPYc1ohVJHVfOII8UBEqJ22IcwPQ+yl3gnXQqhj5byX3eSPLy/BKsci11wOBlcEk/mVBrwfTy1Q+J4oyjRNR8wNhzPALAkfYriFOlTcarobqOp6AcV4rilZoe5zfsknKDvBOgR+OY8+4qFzz5Dg0dEnq+L5pbdsvwSeJP+SDKUu19VIloM7NbueZ5eSlTaQNSBPvCrq0QYZsNfluvF75jaX/SbLgO2+O/suOQYsSHDKdZ1J5K1lxwP5LzX4I/knUkEMYp5FWx6va5AaihzYUUTIU2sC9YzkBNoN4UWMgo+sQAgc62wGuQik9OcKo5jLvsj/keSUULY8dOnFaKjXDWtAjb2QnT0uC/lPocDE3ggiGgbADZD4vj9TVoc50jWBOvPToh31xIAJJdoEyp2lNsEgzxLTBPmidv2dPi7ozou6mWRmLeMHbzW07AYm+HydOSrucCa8B9Ilp+B8xzR1hS7oBwH9Qbz5rceJ2I1ajnxOBqqeIA/ZmeI1V9C5LuQHXdKXVBEzl8/vX1Hx+IHMB/DMHyTZWmfGZ9PLE+eiDqfLQ+a6GHn78fw9FU1+0jy4q9xn9BYDZMjTfbX2Xnv0gYxmcymDIAzu83bew+a3FYF0jdpEbwQvIsftTSrvYdYO54jgsY3HQprVFAVJX1USj8G7PPru0ENEkk8gJMISlHO7CGrvHeADTdFVjExxQL2w9pPGV5HWyOor9oufpquiznUbOJAVdRyIoOBYGzBBJ94XkLyr2gSpalp00VpBaB134eyZmm0gayT81WaQAg68ui39kk7auPYsqVY3XDcaaanlsiq9uXEHKdBGi5bU2NcC9hc0HUTE9JWUg1F0Aua86uMdFKz0drKZYldMqAZaYpwToCTpOmp6aeiC6rzY/Fi5UgylcZZnijLO+DGHTM93wHmk1YojvgAT5D2CA6MclGlwinpncQ553jZv8oTOm/XaVm8Crw3XimNXtKKWjNT8VnscskYxtmxtKxbT8RDTuNQSRyhA3faxjCQ2J66n2GyyNO6qVTLjHkjKeHNjZE81cIgnqo3wrDqeKVLyqKbJA3c48BxgLY2WIOtgGOdNPaQPEPbdKOztoylT8O7vtHj/ZOreg106A9UCm27OPrc3llXotdV0ggnzj9FdDp/EECPRCjTcE8tfzVzSY0BG87Kg552rMSPyWU7a4KyqzvfsvAA6O6FaX614sp06hZfHro1XEAy1vLbqVkmFF8mEpYc8vyhpcenH1W3s7N1tauNRr2vc0gfwgHgl9rQDTKb4liLzbuZJIjY6x6oLHxm3JIw9RmqHvKMt68PNXvqKiu9eO9KpRpgLq0jkRv5qykqcvjPUImkETJ8UnLsZU2+Fq7WMb/FRtXBwy8Qfmmd5SDAOY4rBM2osX0zoYIB9kHXeQNU0p2/eg6RAJnkkr2zoDssGYfkysvkqTh4QfRdyyF9T1BHssLIquDjxIVbWz5SSfJdDuCrrHwOjeF5ICcqVlz8Q4MPr+Cts6euuqXWOwTKg9ZLg50ssp9j6yTihSJCz1rcQntjeqZo9Y8wh2V0O2PzWjot04ALN29yCmHfkiJ0TYOiTLDngLJAbofnKqc8jkORPFVU3SN8vkJ/soPuCABrvy09VWREMSvopkTqdNuazNQwCmGKXskNnX4INtEu6pM3yMiVUAXxpA+KIvNKLx/KVJrlXcOlpHMFYhkO0Yhz9V9wXKzYJUWOTDuWUtYS+Y0AUs+qtLoCrtWjMCUyENzJc2ZYI37YzwqxJfmJ24c1oS4ZYcAeGoSVlXKuV8WyjVHkxv0cnHn3v5F2K3WSmQCACdABv5pJS0cVZbtNxV8RgfIKd9a92+JkcDzClf4O/p/iiFSnxCoG6KL4E+6pqgbhYVSKbkfvD1/FUu6K8uQp08vkjRNNldEwSEZTeh8klWUwZgbrzRz5Kg+lWR9tcuOjQT5An5KWEdnHP1eCByWwsbJtMABoA6JLSMsS2hrDXu3x/SU8sb8nRzXDzBCObdwo1L9DaR5tstq1ecgeY/uhn1Y2O+sfmq6kcCesb/kgq9WfsnXz1Vpy7Aax/aEmN1P6zA3VLpnaV1o5/kpm+QkXB6Cvq5zCFcXxshaz+PFeGoQXbfEUO4Iy91foqckdVTCDkdLJqY4o89lJHP8AWy++5TeVQ56silHo42ScssrZd9dIEFDvcXGfZQcJV1vTJMBIyz9Iv0unr5SCrB+V0pm3K/RyGGEHLOZs8tVfb4YJBLp5gbLnza7OhKVdHKOEZph0DhOqHr4JVZqBnb/Lr8E+otDUR9cAQeRnlkkYwWjy7KGuzHhBlMKHZSs7fK3zM/JPb68ByO4g/MIujfiEXlFym2KLbsU0HxvJ6DQJ3aYNSp/ZaJ5nU+6i69Cq+v8AVY8jYp8jZtQBRfdBJ33qgbtDbYNDF90qnXSXOulWbheSPDutcT+e3wQFzcADUQVOtU04D1QdSmDu/wBhPzXSWKcukcd5YLtkKF5JhE0zrqgTbU2mQ5xPoAuvueQRLR5H2LlqoJ8F1zUAOiArPJ8l11ZDVaiL6au2HHUN9IrqOCEqVFOrUQzin0keuU3b5ZxzlSTqr2NXDT1U2TJ6R1sGlrmRKmJVjTl1UGQuh4JgqZ8l2TiARTujKOoVkoyxsrqdYhJcSRSHJu9N1S+7Qbakr55Q7TXIIfdSpU7tLn1FFtZbtB3DgXi4bpLRWX3fLNpm4YfWlz6yl/eroqItpjkH9+piqgGvVzXL1A2Hveqy9dfoqXVF2vPjXbPnlgm/RMuUXPQlxdxtugql648dEf1OOjVpMjYdVrIWpcIarXKpZU4Kaee+kdDBpeakwjPJAndWPp5XETMcUIUVRrB1PLHjBJnmI4qaUnLs6+PFHG/idhdJUMy4SllaIuo8l822crTV8IjfiuVLooHYmeT1Rx9Mt3XO+XzqsqseS9RKy9lRWl6GadVeAso2MXJ0ishQaig1SawLaKPpuOwYFSa0ngmNGxcSAGnxbCN0WLbu3Q4ZSNwsCjpb7kJ/q7uR9l0UDyT14ls8zMHgBsgnt6LxJmh45bQJoA3WxwHsZ3rWueSAdcoHDqeCV9nsDNaoHEHI0+5HBenWZDRoE6EE+WQZcjXCP//Z">
            <a:extLst>
              <a:ext uri="{FF2B5EF4-FFF2-40B4-BE49-F238E27FC236}">
                <a16:creationId xmlns:a16="http://schemas.microsoft.com/office/drawing/2014/main" id="{1B5E0FCA-FA2C-4586-BC9B-C547C913D813}"/>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19467" name="AutoShape 16" descr="data:image/jpeg;base64,/9j/4AAQSkZJRgABAQAAAQABAAD/2wCEAAkGBhQSEBUUExQUFBQUFxQUFBcUFRQVFBQUFRUVFRcVFRUXHCYeFxkjGRQUHy8gJCcpLCwsFR4xNTAqNSYsLCkBCQoKDgwOGg8PGiwkHyQpKSwsKSksKSopKSkpKSksKSkpLCwpKSkpKSkpKSksLCksLCwpLCwsLCkpLCkpKSksKf/AABEIAQAAwAMBIgACEQEDEQH/xAAcAAACAwEBAQEAAAAAAAAAAAAEBQIDBgEHAAj/xABAEAABAwIEAwYCBwYFBQEAAAABAAIRAwQFEiExQVFhBhMicYGRobEHFDLB0eHwI0JSYnLxFnOCkqIVM0NTshf/xAAaAQADAQEBAQAAAAAAAAAAAAACAwQBBQAG/8QAKREAAgIBBAIBBAIDAQAAAAAAAAECEQMEEiExE0EiFDJRcWGBM9HhI//aAAwDAQACEQMRAD8AQNrDgwepLvhICKpiqRpIHJoyj2aiKVRjRq9g/wAtpefcwEPd49TbtSdU/wAxxj/Y2AkqEg3KPonb2OsFwn+FoL3f8ZKYNwoN1c0N61XZP+Alx9gs5X7X1yIaAwcmDKPXKqqeM1HDgfde2SXSPKafbNp9ZpsEZySIMUmhg/3vk/BBuxcNJdTY1pJ+079o/wD3P4+iz1PFSftN16KNzeQNAUuTyjY+Mc3F8+o4ZnFxOmp59NgtZhXYGo4B1d4YN8rNXHzOw+K8ofiBmZ6he9dhsYF1aU3zLgMrvNqbhxp8z5ZLqsso0sfsiKFKzLBTYAHmC46mARMnfinT8Rps8OduZwlokZiOYHLqqO0+F57d5bo5oLh5DUj2CyLLinWtcjnBlwxzA0/vPZOjCdyNToqd6/okeOMdu6Xyd3/sxnb+k762apAHeB2xB1aYnTYkRouWFXwN6gJj2zqsfRaGuBLDJGTKXQMu40EAEJDht3LIO4+XBKm/laKIL4pfgcYnU0ZrwCVU7Qhmcg6OgGNN9p2Vt7X0b+uK0ba7HYY5pAkcOEz0QvI4hKN8FdLD6NSh4nuFWNj9j3EpOzAKwd4Xsj+r8Upp3D2ENY4j1kfFMqVW6IBGoPGBCS5exijS6GdhgdUOlwpvbrLS+PLUa6JhZdkyZz1wwfykn+6SmtdgEmNATw4KNHG31WAsJGQRUMg5idiBGiLHqXBNxoXPEp9mqv8AD7O3t3E561QCAZLZJ2hspL/i7vGNY05QwQG/OeaU4nijqbWFpqd44n7RGXLEGAAl9OxkTx6IH/7K5Mt02TwcKNo011jTqgDSQIiNNB+aW4nisNyDbSeoGw166pYK7m6OBjmg8Wr7AHXgsxLbKmMz4sbTyY+Pyi8PbnDjMj2TGnUaGzG6R0mukA+6bETpw20T2yKzM0e1JAgsH+kkIp/aNj4zNI9lX/gqsRyPUGPdWf4DrhpMtgCT9r8E7cI4KKlxTds8jzV2HPDTG4JGoKVMwh/QeaYWHZyo8/8Aca330+C2z1j6lh+cgMgmeYGnmeq0WGYRb0ZFcsuKjwAyhSJcNSJdUe3RoGukys5ZdlA8E1Kz3EAZQJ112knTTotj2XDLUjLTGaR4nSSDzA2HsjjQptiHtX2AY2k6rb5g5sl1JxmG8cvHTqgvo47WVLZzqbSPFDgDrsvQMVJDyeB+/VeP4vTNrfOjQBwcP6XawiywUVcQU3kTiz9NULrvKDag3czNHCYmF5o7KaT3ggVG1MzcvIwP9X6KHte0lY0QxtQik4bcgRGUHeNdgvrfBqtYBzBIJyzygbnkIUOVbop3RDm1HlajCNy5/oHv8Qp06JawFzqrHisx5JaDMNcw8DuYCw9mSyo5uv62XrLMKo0dDD3ASXEehgcNV592spgV84EaZekhLhmU5UkdfHhnCNzfJRdu8InhKiy7MAAkAkSJXzaQc2XOM9F1jGNjUzvqmvqhiAbmr4xHNOLTFKjQ2NQ3gdZ/BKa9MF89ZRdAQEjKvgkyzTQjOTUjZ0aoqsBGzh/cIWlg7KTMrAfE4EyZUMDMURPElw8jsi6tYS0dVwpNxbinwLaVlN9gD7qtTp0yBA1J2aE8d9Gfd0y7vXOcNxlAEdCu4DdRJaPETx4gaADqoYv2hrGoGwQ0lodyjoOK6OmzbY7atgytFVPszljOxzgdpbvyQGM9km1IbTYA/nER5r1YD9m3yHyVDqOkaj2Tc2pcZUkevcqZ5VbfRnI/a3EH+Vn3kp9hX0b2zWmalWqfMNaPQDVbZ1r19wEBj9+aFEOG+YAnRJjqZt8gOP4PNqVaDrom15cHuRERxKz1u6DLnZR7/BaOwxCk6GEyOJjRdncRbROKrB9og+TfxRVpXo5tZA/oH3Jnc3DaQGWmwg7Hw/eFyjjDxBgADhA+c/cjUjNobh+H2pOYOE9WEJ9Z4TQBmG+rUkoY26ptlHSA2PUphQa4j90f6pEonI9GIwu8Bp1j4THOPhC8c+l3sw+3dTqnUGWEjpq3717FbXjKTCXvbpLnGdAOZnYLxz6Xu2rLupTo0X56VKXOcPsuqHQRzAE+5QuXAyMeQXsRiQewMeYDTBPENPEL2k1KdKg0Uw3YBvUniV+bcFr5HgzAdAJ6J9i/bSqNKbzlBABnxeH7kr+GexYY48kpr2bftLdtpZpqz4yQNoB3AbyCxnaDtEK8N5H0gR8Ss3XxZ9SS9xcTqSd/dC96gjijEonNylY+t8SGxK+deUy6doWfNUq2i06J3ABp6F40gTqERQrsJ15pDRtpMA6rtGWkzzQShuVBKTXRsrvFCykS0SY0QGGYw/IX1JJAIHMnn5KrBmd+4MzQeG2q1lLsCHj7ZP5rm/TRjw0NtdmfwbtIWtgxInj1mfijRjjqj2jfX70XW+jaNRIQ7OydSi9viMZh81TFQgm0hEk5Plns7Kg7tsmNBv5Lo1QWVjg3M8ANA/ebG3mi6NWk0Rnb6ub+KmWCOdKcm7/Qbck6otDUDj7G9wS8CAW77bompcUju9mn8zfxS7HKLK1vVpsqCXtgEEGDIM/BUeLHGNXyDulfR+caXbLnTPo6fmETU7cgN8DXZv5iI+G6xy+VdAUbfDvpAdlLazc+sgiBHSE1b9IFAD/t1HHl4QPmvN6ZVy0yjev+kkD7FI/6nD7hqmDfpJ/ZiBLyNgIDT1cd/ReZhE0Har1Goa49iVWq4lz3EPhxbJyz5SlTbF25EBbvs7gja1E1CASwfCJSjtFR7qnmjSpOQ8AeM+iX7G8UZt1YN0VEyptoyiqdjK1ySPKLYI0KWSUX/wBOIVgs1m9BeNg1KjKOpWito2umgTGzso33QOYxYwE0C3VVB3rzT11nK5TwkSvLKeeIU2Ny6nVa9n7uoXtnYXF216GZ5GfjwXktSwDXdOSY4Rjptqo/hcdUaaYmUaPc2UmuEoW+wRlVpG08RwSe0x0OaNQQRPoBPBO7C9zcI0lFVijK1PoyB/8AO/2CrP0Wj/3vW7D9VJB44m7mYL/8rb/73ppgfYdls/MKjnGOK1BKjMIlBJ2C5H41XQuLoRBkmK8KlqtBWmEwrqRVAKl3kLxp6x9F789Osw7EArH9tKjvrHcyCymSWQI0d0XeyXaN1BxiPGMp9ePNA4riJuLp7z0Ajk3TRZJ8BRXIPSoI+mxUsCva5SNlsUWgLuRV5lLOhDCGRCIp1ECKikKyyghtSqhG0XJDTuEdQuVhjGdxQBSXGrfK0EbgpuyvogsUGZh8kUZUwJw4HWB4qHU2tAcXFuXTbkvQMGpEta4nxDw7mABpoOa8u7FV3GGgCAYJLg0eR4r1HBtBqRvOm3orUc6So0NNsKRKpZWXxqlEAWEqDnLmZVVHLxh+SPqZiVQWQtizDeimez7X7tSPIUbTGhWBbGn2Ia7mPVMrT6NGOOrn+hC3ejNp5+F9TYSZXr+HfRbbjVzXO8yY9gtLadj7WmB+zaI4QEV30ZR4pZWtV5Aaw9CB96qt6Ba94O4JBXsnae1AawUg2m3UzHhJ2yuI2EFeV1Kf7SoSACXnYyPQ8kM3wOxrkqhfd4qq9xHmhXV3HglJFFjDvl0VUsD3K6k4rziamHCqvjWQ4VNQlYkE2MG10VQqpE2q7giaF08cFu0zcaq2fKJq28tKVYdfA76LRUHiPNIfAxU0ZrB6uWqW6zmBA+a9HwOs4VA2TkIDtSCZ9PkvPbyj3dw5w0BbK2fZq41LzA00zaHhJE8VZGVo5+SNM9EpvhT7xAUa8sDoI891NtYppO0X98o98og81TV6IgTzS3wvojqOHQdkzoWYCMo26iSKbAreyHJMre0hEUo5Imkxp5hMjExs7Qp6KfcSFKnS13VtMcx+aaYD1rYOaQ4AzzXieM0g2vVA0Gd0e69yd0XheNPmvV/rf/8ARSsjH4lbEtVjW6ndA1cQPAaJlXw/NuUvuMPI0nZZFr2MmpLorpXknUI63MoOhYGU0trWFkmgsal7OhiHujCcW9nKjeYZIS1JDtjozNW6I2XaN48a7hE3GGkaQVZYYYJ48k7dGibZO+AzDsRDtxqtXh9cQAgMP7MU3RoR5Jz/ANFbTHhlTTkvRVGL9kbjDu8qtgGMpmPMLWYbhGXKdNuMmDz6pf2ZZmqQeW3Na9tIBUYftItR95ZTfAAn9QoudyX0gaqM6bp5KyRq+6rdXPkqwf0SvnhFYDF7GcgUTSpr6m3lHUIimzRTpDrPmUkRTprjQph/l8UwwsC50Mqp7j1+5Se6NeXJesI7xXh2L04r1B/O/wCZXqHavG3U2BjZl25A1A5Lyy9PjcTzJ1ScrOhiwOMFN+yNJqsNsDuAqRVXxuFMVUjtRoCpa6Toqq1aUNVuXAeESiSBbSNLYvarsQbDZAlZZl26ETZYxVboR4fdZsYzemG0rgFHW7G8IWfFfXlxRtvdLGjItG0wz0Rl2ICylpiMJkcVzBLoOjR9kWftnf0rWT1+X6CyfYimalcgR9kzK2r8NfyB9Vdh+w5Gq/yALzrH4L4gKda3ePtNd7T8dkM4J1krPquiiD+vwUHuUHVPL9dVqYDL6NEcjpKtLOWh5LlE+YUi9AGWNeDofkvi3pHmoBSL+EfessJHdjOyqubxrR4iBx1KHxG7LKT3DdrXEeg5LyPEcfqVHEucfJY5UX6XTLLy3wjT412ja9z3BzYmGiRw4wsZd3Qe4uB3KU3NUlxg7q620EeyXKW46eatijH0WmoqqlZSeELWpoCSydOpJV/eJc2m7gVwmoEVC1IahwVpriEmFSpyXCX8ZCzYM3BdxUXLe84IVrWndxK+NJuYZfVbtQFtcjmhcpjQqpLQbqmlu5KZSnaPQvo+uxTe97pjKBMEgTzhei0sVaeI6GdD5FYLsUW06EHd5kzvHBMruiGOzMIbJ1ado6fwp8XKCSOdqdPNz67Ns24BQ1xZMfuPUaFIqGP04+1pzHBMaN+HNBacwPEap24kyYcmPmaoFvMGd+7qOXFA0cPc4xGUDidPYc1ohVJHVfOII8UBEqJ22IcwPQ+yl3gnXQqhj5byX3eSPLy/BKsci11wOBlcEk/mVBrwfTy1Q+J4oyjRNR8wNhzPALAkfYriFOlTcarobqOp6AcV4rilZoe5zfsknKDvBOgR+OY8+4qFzz5Dg0dEnq+L5pbdsvwSeJP+SDKUu19VIloM7NbueZ5eSlTaQNSBPvCrq0QYZsNfluvF75jaX/SbLgO2+O/suOQYsSHDKdZ1J5K1lxwP5LzX4I/knUkEMYp5FWx6va5AaihzYUUTIU2sC9YzkBNoN4UWMgo+sQAgc62wGuQik9OcKo5jLvsj/keSUULY8dOnFaKjXDWtAjb2QnT0uC/lPocDE3ggiGgbADZD4vj9TVoc50jWBOvPToh31xIAJJdoEyp2lNsEgzxLTBPmidv2dPi7ozou6mWRmLeMHbzW07AYm+HydOSrucCa8B9Ilp+B8xzR1hS7oBwH9Qbz5rceJ2I1ajnxOBqqeIA/ZmeI1V9C5LuQHXdKXVBEzl8/vX1Hx+IHMB/DMHyTZWmfGZ9PLE+eiDqfLQ+a6GHn78fw9FU1+0jy4q9xn9BYDZMjTfbX2Xnv0gYxmcymDIAzu83bew+a3FYF0jdpEbwQvIsftTSrvYdYO54jgsY3HQprVFAVJX1USj8G7PPru0ENEkk8gJMISlHO7CGrvHeADTdFVjExxQL2w9pPGV5HWyOor9oufpquiznUbOJAVdRyIoOBYGzBBJ94XkLyr2gSpalp00VpBaB134eyZmm0gayT81WaQAg68ui39kk7auPYsqVY3XDcaaanlsiq9uXEHKdBGi5bU2NcC9hc0HUTE9JWUg1F0Aua86uMdFKz0drKZYldMqAZaYpwToCTpOmp6aeiC6rzY/Fi5UgylcZZnijLO+DGHTM93wHmk1YojvgAT5D2CA6MclGlwinpncQ553jZv8oTOm/XaVm8Crw3XimNXtKKWjNT8VnscskYxtmxtKxbT8RDTuNQSRyhA3faxjCQ2J66n2GyyNO6qVTLjHkjKeHNjZE81cIgnqo3wrDqeKVLyqKbJA3c48BxgLY2WIOtgGOdNPaQPEPbdKOztoylT8O7vtHj/ZOreg106A9UCm27OPrc3llXotdV0ggnzj9FdDp/EECPRCjTcE8tfzVzSY0BG87Kg552rMSPyWU7a4KyqzvfsvAA6O6FaX614sp06hZfHro1XEAy1vLbqVkmFF8mEpYc8vyhpcenH1W3s7N1tauNRr2vc0gfwgHgl9rQDTKb4liLzbuZJIjY6x6oLHxm3JIw9RmqHvKMt68PNXvqKiu9eO9KpRpgLq0jkRv5qykqcvjPUImkETJ8UnLsZU2+Fq7WMb/FRtXBwy8Qfmmd5SDAOY4rBM2osX0zoYIB9kHXeQNU0p2/eg6RAJnkkr2zoDssGYfkysvkqTh4QfRdyyF9T1BHssLIquDjxIVbWz5SSfJdDuCrrHwOjeF5ICcqVlz8Q4MPr+Cts6euuqXWOwTKg9ZLg50ssp9j6yTihSJCz1rcQntjeqZo9Y8wh2V0O2PzWjot04ALN29yCmHfkiJ0TYOiTLDngLJAbofnKqc8jkORPFVU3SN8vkJ/soPuCABrvy09VWREMSvopkTqdNuazNQwCmGKXskNnX4INtEu6pM3yMiVUAXxpA+KIvNKLx/KVJrlXcOlpHMFYhkO0Yhz9V9wXKzYJUWOTDuWUtYS+Y0AUs+qtLoCrtWjMCUyENzJc2ZYI37YzwqxJfmJ24c1oS4ZYcAeGoSVlXKuV8WyjVHkxv0cnHn3v5F2K3WSmQCACdABv5pJS0cVZbtNxV8RgfIKd9a92+JkcDzClf4O/p/iiFSnxCoG6KL4E+6pqgbhYVSKbkfvD1/FUu6K8uQp08vkjRNNldEwSEZTeh8klWUwZgbrzRz5Kg+lWR9tcuOjQT5An5KWEdnHP1eCByWwsbJtMABoA6JLSMsS2hrDXu3x/SU8sb8nRzXDzBCObdwo1L9DaR5tstq1ecgeY/uhn1Y2O+sfmq6kcCesb/kgq9WfsnXz1Vpy7Aax/aEmN1P6zA3VLpnaV1o5/kpm+QkXB6Cvq5zCFcXxshaz+PFeGoQXbfEUO4Iy91foqckdVTCDkdLJqY4o89lJHP8AWy++5TeVQ56silHo42ScssrZd9dIEFDvcXGfZQcJV1vTJMBIyz9Iv0unr5SCrB+V0pm3K/RyGGEHLOZs8tVfb4YJBLp5gbLnza7OhKVdHKOEZph0DhOqHr4JVZqBnb/Lr8E+otDUR9cAQeRnlkkYwWjy7KGuzHhBlMKHZSs7fK3zM/JPb68ByO4g/MIujfiEXlFym2KLbsU0HxvJ6DQJ3aYNSp/ZaJ5nU+6i69Cq+v8AVY8jYp8jZtQBRfdBJ33qgbtDbYNDF90qnXSXOulWbheSPDutcT+e3wQFzcADUQVOtU04D1QdSmDu/wBhPzXSWKcukcd5YLtkKF5JhE0zrqgTbU2mQ5xPoAuvueQRLR5H2LlqoJ8F1zUAOiArPJ8l11ZDVaiL6au2HHUN9IrqOCEqVFOrUQzin0keuU3b5ZxzlSTqr2NXDT1U2TJ6R1sGlrmRKmJVjTl1UGQuh4JgqZ8l2TiARTujKOoVkoyxsrqdYhJcSRSHJu9N1S+7Qbakr55Q7TXIIfdSpU7tLn1FFtZbtB3DgXi4bpLRWX3fLNpm4YfWlz6yl/eroqItpjkH9+piqgGvVzXL1A2Hveqy9dfoqXVF2vPjXbPnlgm/RMuUXPQlxdxtugql648dEf1OOjVpMjYdVrIWpcIarXKpZU4Kaee+kdDBpeakwjPJAndWPp5XETMcUIUVRrB1PLHjBJnmI4qaUnLs6+PFHG/idhdJUMy4SllaIuo8l822crTV8IjfiuVLooHYmeT1Rx9Mt3XO+XzqsqseS9RKy9lRWl6GadVeAso2MXJ0ishQaig1SawLaKPpuOwYFSa0ngmNGxcSAGnxbCN0WLbu3Q4ZSNwsCjpb7kJ/q7uR9l0UDyT14ls8zMHgBsgnt6LxJmh45bQJoA3WxwHsZ3rWueSAdcoHDqeCV9nsDNaoHEHI0+5HBenWZDRoE6EE+WQZcjXCP//Z">
            <a:extLst>
              <a:ext uri="{FF2B5EF4-FFF2-40B4-BE49-F238E27FC236}">
                <a16:creationId xmlns:a16="http://schemas.microsoft.com/office/drawing/2014/main" id="{CDB0639C-1920-46FE-BB47-05AE670D1389}"/>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pic>
        <p:nvPicPr>
          <p:cNvPr id="19468" name="Picture 18">
            <a:extLst>
              <a:ext uri="{FF2B5EF4-FFF2-40B4-BE49-F238E27FC236}">
                <a16:creationId xmlns:a16="http://schemas.microsoft.com/office/drawing/2014/main" id="{2DB9B278-AA12-4B3D-B206-229EB58A9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0" y="2192338"/>
            <a:ext cx="211455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TextBox 13">
            <a:extLst>
              <a:ext uri="{FF2B5EF4-FFF2-40B4-BE49-F238E27FC236}">
                <a16:creationId xmlns:a16="http://schemas.microsoft.com/office/drawing/2014/main" id="{490865D7-8DF0-4CBE-8A81-B9A969803852}"/>
              </a:ext>
            </a:extLst>
          </p:cNvPr>
          <p:cNvSpPr txBox="1">
            <a:spLocks noChangeArrowheads="1"/>
          </p:cNvSpPr>
          <p:nvPr/>
        </p:nvSpPr>
        <p:spPr bwMode="auto">
          <a:xfrm>
            <a:off x="2371725" y="4943475"/>
            <a:ext cx="1885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CA" altLang="en-US" b="1">
                <a:solidFill>
                  <a:prstClr val="black"/>
                </a:solidFill>
                <a:latin typeface="Arial" panose="020B0604020202020204" pitchFamily="34" charset="0"/>
                <a:cs typeface="Arial" panose="020B0604020202020204" pitchFamily="34" charset="0"/>
              </a:rPr>
              <a:t>Aerosol</a:t>
            </a:r>
            <a:r>
              <a:rPr lang="en-CA" altLang="en-US">
                <a:solidFill>
                  <a:prstClr val="black"/>
                </a:solidFill>
                <a:latin typeface="Arial" panose="020B0604020202020204" pitchFamily="34" charset="0"/>
                <a:cs typeface="Arial" panose="020B0604020202020204" pitchFamily="34" charset="0"/>
              </a:rPr>
              <a:t> </a:t>
            </a:r>
            <a:r>
              <a:rPr lang="en-CA" altLang="en-US" b="1">
                <a:solidFill>
                  <a:prstClr val="black"/>
                </a:solidFill>
                <a:latin typeface="Arial" panose="020B0604020202020204" pitchFamily="34" charset="0"/>
                <a:cs typeface="Arial" panose="020B0604020202020204" pitchFamily="34" charset="0"/>
              </a:rPr>
              <a:t>Mask</a:t>
            </a:r>
          </a:p>
        </p:txBody>
      </p:sp>
      <p:sp>
        <p:nvSpPr>
          <p:cNvPr id="19470" name="TextBox 16">
            <a:extLst>
              <a:ext uri="{FF2B5EF4-FFF2-40B4-BE49-F238E27FC236}">
                <a16:creationId xmlns:a16="http://schemas.microsoft.com/office/drawing/2014/main" id="{D83F8839-605F-4E3C-9BF5-8532130279D5}"/>
              </a:ext>
            </a:extLst>
          </p:cNvPr>
          <p:cNvSpPr txBox="1">
            <a:spLocks noChangeArrowheads="1"/>
          </p:cNvSpPr>
          <p:nvPr/>
        </p:nvSpPr>
        <p:spPr bwMode="auto">
          <a:xfrm>
            <a:off x="4638675" y="4991100"/>
            <a:ext cx="171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CA" altLang="en-US" b="1">
                <a:solidFill>
                  <a:prstClr val="black"/>
                </a:solidFill>
                <a:latin typeface="Arial" panose="020B0604020202020204" pitchFamily="34" charset="0"/>
                <a:cs typeface="Arial" panose="020B0604020202020204" pitchFamily="34" charset="0"/>
              </a:rPr>
              <a:t>Trach Hood</a:t>
            </a:r>
          </a:p>
        </p:txBody>
      </p:sp>
      <p:sp>
        <p:nvSpPr>
          <p:cNvPr id="19471" name="TextBox 17">
            <a:extLst>
              <a:ext uri="{FF2B5EF4-FFF2-40B4-BE49-F238E27FC236}">
                <a16:creationId xmlns:a16="http://schemas.microsoft.com/office/drawing/2014/main" id="{8504BD09-0B78-425A-9FAB-09AD9155522E}"/>
              </a:ext>
            </a:extLst>
          </p:cNvPr>
          <p:cNvSpPr txBox="1">
            <a:spLocks noChangeArrowheads="1"/>
          </p:cNvSpPr>
          <p:nvPr/>
        </p:nvSpPr>
        <p:spPr bwMode="auto">
          <a:xfrm>
            <a:off x="6905626" y="3971925"/>
            <a:ext cx="27908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b="1">
                <a:solidFill>
                  <a:prstClr val="black"/>
                </a:solidFill>
                <a:latin typeface="Arial" panose="020B0604020202020204" pitchFamily="34" charset="0"/>
                <a:cs typeface="Arial" panose="020B0604020202020204" pitchFamily="34" charset="0"/>
              </a:rPr>
              <a:t>Non-rebreather Mask</a:t>
            </a:r>
          </a:p>
          <a:p>
            <a:pP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Reservoir bag must remain inflated during entire respiratory cycle to ensure adequate flow and constant FIO</a:t>
            </a:r>
            <a:r>
              <a:rPr lang="en-CA" altLang="en-US" baseline="-25000">
                <a:solidFill>
                  <a:prstClr val="black"/>
                </a:solidFill>
                <a:latin typeface="Arial" panose="020B0604020202020204" pitchFamily="34" charset="0"/>
                <a:cs typeface="Arial" panose="020B0604020202020204" pitchFamily="34" charset="0"/>
              </a:rPr>
              <a:t>2</a:t>
            </a:r>
            <a:r>
              <a:rPr lang="en-CA" altLang="en-US">
                <a:solidFill>
                  <a:prstClr val="black"/>
                </a:solidFill>
                <a:latin typeface="Arial" panose="020B0604020202020204" pitchFamily="34" charset="0"/>
                <a:cs typeface="Arial" panose="020B0604020202020204" pitchFamily="34" charset="0"/>
              </a:rPr>
              <a:t> </a:t>
            </a:r>
          </a:p>
          <a:p>
            <a:pP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(0.90 – 1.0)</a:t>
            </a:r>
          </a:p>
        </p:txBody>
      </p:sp>
      <p:sp>
        <p:nvSpPr>
          <p:cNvPr id="15376" name="TextBox 18">
            <a:extLst>
              <a:ext uri="{FF2B5EF4-FFF2-40B4-BE49-F238E27FC236}">
                <a16:creationId xmlns:a16="http://schemas.microsoft.com/office/drawing/2014/main" id="{A66EF868-1C7B-45B3-BEFE-674F45CCAD4B}"/>
              </a:ext>
            </a:extLst>
          </p:cNvPr>
          <p:cNvSpPr txBox="1">
            <a:spLocks noChangeArrowheads="1"/>
          </p:cNvSpPr>
          <p:nvPr/>
        </p:nvSpPr>
        <p:spPr bwMode="auto">
          <a:xfrm flipH="1">
            <a:off x="1962150" y="5410201"/>
            <a:ext cx="4800600" cy="923925"/>
          </a:xfrm>
          <a:prstGeom prst="rect">
            <a:avLst/>
          </a:prstGeom>
          <a:noFill/>
          <a:ln w="9525">
            <a:solidFill>
              <a:schemeClr val="accent2">
                <a:lumMod val="75000"/>
              </a:schemeClr>
            </a:solidFill>
            <a:miter lim="800000"/>
            <a:headEnd/>
            <a:tailEnd/>
          </a:ln>
        </p:spPr>
        <p:txBody>
          <a:bodyPr>
            <a:spAutoFit/>
          </a:bodyPr>
          <a:lstStyle/>
          <a:p>
            <a:pPr fontAlgn="base">
              <a:spcBef>
                <a:spcPct val="0"/>
              </a:spcBef>
              <a:spcAft>
                <a:spcPct val="0"/>
              </a:spcAft>
              <a:defRPr/>
            </a:pPr>
            <a:r>
              <a:rPr lang="en-CA" dirty="0">
                <a:solidFill>
                  <a:prstClr val="black"/>
                </a:solidFill>
                <a:latin typeface="Arial" charset="0"/>
                <a:cs typeface="Arial" charset="0"/>
              </a:rPr>
              <a:t>Oxygen flow rate and nebulizer entrainment setting for aerosol delivery determine total flow and FIO</a:t>
            </a:r>
            <a:r>
              <a:rPr lang="en-CA" baseline="-25000" dirty="0">
                <a:solidFill>
                  <a:prstClr val="black"/>
                </a:solidFill>
                <a:latin typeface="Arial" charset="0"/>
                <a:cs typeface="Arial" charset="0"/>
              </a:rPr>
              <a:t>2</a:t>
            </a:r>
            <a:r>
              <a:rPr lang="en-CA" dirty="0">
                <a:solidFill>
                  <a:prstClr val="black"/>
                </a:solidFill>
                <a:latin typeface="Arial" charset="0"/>
                <a:cs typeface="Arial" charset="0"/>
              </a:rPr>
              <a:t> delivered (0.28 – 0.98) </a:t>
            </a:r>
          </a:p>
        </p:txBody>
      </p:sp>
      <p:pic>
        <p:nvPicPr>
          <p:cNvPr id="19473" name="Picture 20">
            <a:extLst>
              <a:ext uri="{FF2B5EF4-FFF2-40B4-BE49-F238E27FC236}">
                <a16:creationId xmlns:a16="http://schemas.microsoft.com/office/drawing/2014/main" id="{2F9EFCAD-E63F-425B-9E5B-9EA96DEF81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45505">
            <a:off x="9563100" y="2609850"/>
            <a:ext cx="960438"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193A28E2-9C4B-4016-98DD-FC5115940808}"/>
              </a:ext>
            </a:extLst>
          </p:cNvPr>
          <p:cNvSpPr txBox="1"/>
          <p:nvPr/>
        </p:nvSpPr>
        <p:spPr>
          <a:xfrm>
            <a:off x="1596573" y="6250576"/>
            <a:ext cx="8446746" cy="553998"/>
          </a:xfrm>
          <a:prstGeom prst="rect">
            <a:avLst/>
          </a:prstGeom>
          <a:noFill/>
        </p:spPr>
        <p:txBody>
          <a:bodyPr wrap="square" rtlCol="0">
            <a:spAutoFit/>
          </a:bodyPr>
          <a:lstStyle/>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If you are breathing with high flow rate: you have a high flow O2!! </a:t>
            </a:r>
            <a:r>
              <a:rPr lang="en-CA" sz="1500"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you can do a high flow oxygen delivery by these 3 methods!!  if </a:t>
            </a:r>
            <a:r>
              <a:rPr lang="en-CA" sz="1500" dirty="0" err="1">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pt</a:t>
            </a:r>
            <a:r>
              <a:rPr lang="en-CA" sz="1500"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needs more O2, the machine will give</a:t>
            </a:r>
            <a:endParaRPr lang="en-CA" sz="1500" dirty="0">
              <a:solidFill>
                <a:srgbClr val="FF0000"/>
              </a:solidFill>
              <a:highlight>
                <a:srgbClr val="FFFF00"/>
              </a:highlight>
              <a:latin typeface="Times" panose="02020603050405020304" pitchFamily="18" charset="0"/>
              <a:cs typeface="Times"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939C734-B5D9-48B6-9732-3B9FCBDC8AF8}"/>
              </a:ext>
            </a:extLst>
          </p:cNvPr>
          <p:cNvSpPr>
            <a:spLocks noGrp="1"/>
          </p:cNvSpPr>
          <p:nvPr>
            <p:ph type="title" idx="4294967295"/>
          </p:nvPr>
        </p:nvSpPr>
        <p:spPr/>
        <p:txBody>
          <a:bodyPr/>
          <a:lstStyle/>
          <a:p>
            <a:r>
              <a:rPr lang="en-US" altLang="en-US" sz="2400"/>
              <a:t>Home and Portable Oxygen Therapy</a:t>
            </a:r>
            <a:endParaRPr lang="en-CA" altLang="en-US" sz="2400"/>
          </a:p>
        </p:txBody>
      </p:sp>
      <p:sp>
        <p:nvSpPr>
          <p:cNvPr id="20483" name="Rectangle 3">
            <a:extLst>
              <a:ext uri="{FF2B5EF4-FFF2-40B4-BE49-F238E27FC236}">
                <a16:creationId xmlns:a16="http://schemas.microsoft.com/office/drawing/2014/main" id="{EF6C0544-DE23-49BD-A426-7B4BAB1EDF87}"/>
              </a:ext>
            </a:extLst>
          </p:cNvPr>
          <p:cNvSpPr>
            <a:spLocks noGrp="1"/>
          </p:cNvSpPr>
          <p:nvPr>
            <p:ph type="body" idx="4294967295"/>
          </p:nvPr>
        </p:nvSpPr>
        <p:spPr>
          <a:xfrm>
            <a:off x="2028825" y="1104901"/>
            <a:ext cx="8229600" cy="5230813"/>
          </a:xfrm>
        </p:spPr>
        <p:txBody>
          <a:bodyPr/>
          <a:lstStyle/>
          <a:p>
            <a:pPr lvl="1">
              <a:lnSpc>
                <a:spcPct val="90000"/>
              </a:lnSpc>
              <a:buFont typeface="Arial" panose="020B0604020202020204" pitchFamily="34" charset="0"/>
              <a:buNone/>
            </a:pPr>
            <a:endParaRPr lang="en-US" altLang="en-US"/>
          </a:p>
          <a:p>
            <a:pPr lvl="2">
              <a:lnSpc>
                <a:spcPct val="90000"/>
              </a:lnSpc>
            </a:pPr>
            <a:endParaRPr lang="en-CA" altLang="en-US"/>
          </a:p>
        </p:txBody>
      </p:sp>
      <p:graphicFrame>
        <p:nvGraphicFramePr>
          <p:cNvPr id="9" name="Table 8">
            <a:extLst>
              <a:ext uri="{FF2B5EF4-FFF2-40B4-BE49-F238E27FC236}">
                <a16:creationId xmlns:a16="http://schemas.microsoft.com/office/drawing/2014/main" id="{32E55705-7841-4094-B480-C8F44CA65FBD}"/>
              </a:ext>
            </a:extLst>
          </p:cNvPr>
          <p:cNvGraphicFramePr>
            <a:graphicFrameLocks noGrp="1"/>
          </p:cNvGraphicFramePr>
          <p:nvPr/>
        </p:nvGraphicFramePr>
        <p:xfrm>
          <a:off x="1847850" y="1095376"/>
          <a:ext cx="8642350" cy="5438775"/>
        </p:xfrm>
        <a:graphic>
          <a:graphicData uri="http://schemas.openxmlformats.org/drawingml/2006/table">
            <a:tbl>
              <a:tblPr/>
              <a:tblGrid>
                <a:gridCol w="2881313">
                  <a:extLst>
                    <a:ext uri="{9D8B030D-6E8A-4147-A177-3AD203B41FA5}">
                      <a16:colId xmlns:a16="http://schemas.microsoft.com/office/drawing/2014/main" val="20000"/>
                    </a:ext>
                  </a:extLst>
                </a:gridCol>
                <a:gridCol w="2738437">
                  <a:extLst>
                    <a:ext uri="{9D8B030D-6E8A-4147-A177-3AD203B41FA5}">
                      <a16:colId xmlns:a16="http://schemas.microsoft.com/office/drawing/2014/main" val="20001"/>
                    </a:ext>
                  </a:extLst>
                </a:gridCol>
                <a:gridCol w="3022600">
                  <a:extLst>
                    <a:ext uri="{9D8B030D-6E8A-4147-A177-3AD203B41FA5}">
                      <a16:colId xmlns:a16="http://schemas.microsoft.com/office/drawing/2014/main" val="20002"/>
                    </a:ext>
                  </a:extLst>
                </a:gridCol>
              </a:tblGrid>
              <a:tr h="706438">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800" b="1" i="0" u="none" strike="noStrike" cap="none" normalizeH="0" baseline="0" dirty="0">
                          <a:ln>
                            <a:noFill/>
                          </a:ln>
                          <a:solidFill>
                            <a:srgbClr val="FFFFFF"/>
                          </a:solidFill>
                          <a:effectLst/>
                          <a:latin typeface="Arial" pitchFamily="34" charset="0"/>
                          <a:cs typeface="Arial" pitchFamily="34" charset="0"/>
                        </a:rPr>
                        <a:t>Compressed Gas Cylinders</a:t>
                      </a:r>
                    </a:p>
                  </a:txBody>
                  <a:tcPr marL="91438" marR="91438" marT="45725" marB="45725"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4BACC6"/>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800" b="1" i="0" u="none" strike="noStrike" cap="none" normalizeH="0" baseline="0" dirty="0">
                          <a:ln>
                            <a:noFill/>
                          </a:ln>
                          <a:solidFill>
                            <a:srgbClr val="FFFFFF"/>
                          </a:solidFill>
                          <a:effectLst/>
                          <a:latin typeface="Arial" pitchFamily="34" charset="0"/>
                          <a:cs typeface="Arial" pitchFamily="34" charset="0"/>
                        </a:rPr>
                        <a:t>Liquid Oxygen</a:t>
                      </a:r>
                    </a:p>
                  </a:txBody>
                  <a:tcPr marL="91438" marR="91438" marT="45725" marB="45725"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4BACC6"/>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800" b="1" i="0" u="none" strike="noStrike" cap="none" normalizeH="0" baseline="0" dirty="0">
                          <a:ln>
                            <a:noFill/>
                          </a:ln>
                          <a:solidFill>
                            <a:srgbClr val="FFFFFF"/>
                          </a:solidFill>
                          <a:effectLst/>
                          <a:latin typeface="Arial" pitchFamily="34" charset="0"/>
                          <a:cs typeface="Arial" pitchFamily="34" charset="0"/>
                        </a:rPr>
                        <a:t>Oxygen Concentrators</a:t>
                      </a:r>
                    </a:p>
                  </a:txBody>
                  <a:tcPr marL="91438" marR="91438" marT="45725" marB="45725"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4BACC6"/>
                    </a:solidFill>
                  </a:tcPr>
                </a:tc>
                <a:extLst>
                  <a:ext uri="{0D108BD9-81ED-4DB2-BD59-A6C34878D82A}">
                    <a16:rowId xmlns:a16="http://schemas.microsoft.com/office/drawing/2014/main" val="10000"/>
                  </a:ext>
                </a:extLst>
              </a:tr>
              <a:tr h="2827337">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CA" altLang="en-US" sz="1800" b="0" i="0" u="none" strike="noStrike" cap="none" normalizeH="0" baseline="0" dirty="0">
                          <a:ln>
                            <a:noFill/>
                          </a:ln>
                          <a:solidFill>
                            <a:srgbClr val="000000"/>
                          </a:solidFill>
                          <a:effectLst/>
                          <a:latin typeface="Arial" pitchFamily="34" charset="0"/>
                          <a:cs typeface="Arial" pitchFamily="34" charset="0"/>
                        </a:rPr>
                        <a:t>Large or smaller portable supply systems </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CA" altLang="en-US" sz="1800" b="0" i="0" u="none" strike="noStrike" cap="none" normalizeH="0" baseline="0" dirty="0">
                          <a:ln>
                            <a:noFill/>
                          </a:ln>
                          <a:solidFill>
                            <a:srgbClr val="000000"/>
                          </a:solidFill>
                          <a:effectLst/>
                          <a:latin typeface="Arial" pitchFamily="34" charset="0"/>
                          <a:cs typeface="Arial" pitchFamily="34" charset="0"/>
                        </a:rPr>
                        <a:t>Increased risk due to high pressure (&gt; 2200 psi)</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CA" altLang="en-US" sz="1800" b="0" i="0" u="none" strike="noStrike" cap="none" normalizeH="0" baseline="0" dirty="0">
                          <a:ln>
                            <a:noFill/>
                          </a:ln>
                          <a:solidFill>
                            <a:srgbClr val="000000"/>
                          </a:solidFill>
                          <a:effectLst/>
                          <a:latin typeface="Arial" pitchFamily="34" charset="0"/>
                          <a:cs typeface="Arial" pitchFamily="34" charset="0"/>
                        </a:rPr>
                        <a:t>Smaller tanks used in carts , under strollers or mounted on wheelchairs</a:t>
                      </a:r>
                    </a:p>
                  </a:txBody>
                  <a:tcPr marL="91438" marR="91438" marT="45725" marB="45725"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CA" altLang="en-US" sz="1800" b="0" i="0" u="none" strike="noStrike" cap="none" normalizeH="0" baseline="0" dirty="0">
                          <a:ln>
                            <a:noFill/>
                          </a:ln>
                          <a:solidFill>
                            <a:srgbClr val="000000"/>
                          </a:solidFill>
                          <a:effectLst/>
                          <a:latin typeface="Arial" pitchFamily="34" charset="0"/>
                          <a:cs typeface="Arial" pitchFamily="34" charset="0"/>
                        </a:rPr>
                        <a:t>Oxygen stored in liquid state to maximize supply</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CA" altLang="en-US" sz="1800" b="0" i="0" u="none" strike="noStrike" cap="none" normalizeH="0" baseline="0" dirty="0">
                          <a:ln>
                            <a:noFill/>
                          </a:ln>
                          <a:solidFill>
                            <a:srgbClr val="000000"/>
                          </a:solidFill>
                          <a:effectLst/>
                          <a:latin typeface="Arial" pitchFamily="34" charset="0"/>
                          <a:cs typeface="Arial" pitchFamily="34" charset="0"/>
                        </a:rPr>
                        <a:t>Base unit in the home with outlet to refill portable system</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CA" altLang="en-US" sz="1800" b="0" i="0" u="none" strike="noStrike" cap="none" normalizeH="0" baseline="0" dirty="0">
                          <a:ln>
                            <a:noFill/>
                          </a:ln>
                          <a:solidFill>
                            <a:srgbClr val="000000"/>
                          </a:solidFill>
                          <a:effectLst/>
                          <a:latin typeface="Arial" pitchFamily="34" charset="0"/>
                          <a:cs typeface="Arial" pitchFamily="34" charset="0"/>
                        </a:rPr>
                        <a:t>Low pressure and lightweight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Arial" pitchFamily="34" charset="0"/>
                        <a:cs typeface="Arial" pitchFamily="34" charset="0"/>
                      </a:endParaRPr>
                    </a:p>
                  </a:txBody>
                  <a:tcPr marL="91438" marR="91438" marT="45725" marB="45725"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CA" altLang="en-US" sz="1800" b="0" i="0" u="none" strike="noStrike" cap="none" normalizeH="0" baseline="0" dirty="0">
                          <a:ln>
                            <a:noFill/>
                          </a:ln>
                          <a:solidFill>
                            <a:srgbClr val="000000"/>
                          </a:solidFill>
                          <a:effectLst/>
                          <a:latin typeface="Arial" pitchFamily="34" charset="0"/>
                          <a:cs typeface="Arial" pitchFamily="34" charset="0"/>
                        </a:rPr>
                        <a:t>Electrical power supply to unit that draws in room air and “concentrates” oxygen</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CA" altLang="en-US" sz="1800" b="0" i="0" u="none" strike="noStrike" cap="none" normalizeH="0" baseline="0" dirty="0">
                          <a:ln>
                            <a:noFill/>
                          </a:ln>
                          <a:solidFill>
                            <a:srgbClr val="000000"/>
                          </a:solidFill>
                          <a:effectLst/>
                          <a:latin typeface="Arial" pitchFamily="34" charset="0"/>
                          <a:cs typeface="Arial" pitchFamily="34" charset="0"/>
                        </a:rPr>
                        <a:t>Must have backup cylinder or liquid supply</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CA" altLang="en-US" sz="1800" b="0" i="0" u="none" strike="noStrike" cap="none" normalizeH="0" baseline="0" dirty="0">
                          <a:ln>
                            <a:noFill/>
                          </a:ln>
                          <a:solidFill>
                            <a:srgbClr val="000000"/>
                          </a:solidFill>
                          <a:effectLst/>
                          <a:latin typeface="Arial" pitchFamily="34" charset="0"/>
                          <a:cs typeface="Arial" pitchFamily="34" charset="0"/>
                        </a:rPr>
                        <a:t>Base unit and portable concentrators available</a:t>
                      </a:r>
                    </a:p>
                  </a:txBody>
                  <a:tcPr marL="91438" marR="91438" marT="45725" marB="45725"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1905000">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Calibri" pitchFamily="34" charset="0"/>
                        <a:cs typeface="Arial" pitchFamily="34" charset="0"/>
                      </a:endParaRPr>
                    </a:p>
                  </a:txBody>
                  <a:tcPr marL="91438" marR="91438" marT="45725" marB="45725"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Calibri" pitchFamily="34" charset="0"/>
                        <a:cs typeface="Arial" pitchFamily="34" charset="0"/>
                      </a:endParaRPr>
                    </a:p>
                  </a:txBody>
                  <a:tcPr marL="91438" marR="91438" marT="45725" marB="45725"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Calibri" pitchFamily="34" charset="0"/>
                        <a:cs typeface="Arial" pitchFamily="34" charset="0"/>
                      </a:endParaRPr>
                    </a:p>
                  </a:txBody>
                  <a:tcPr marL="91438" marR="91438" marT="45725" marB="45725"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pic>
        <p:nvPicPr>
          <p:cNvPr id="10" name="Picture 2">
            <a:extLst>
              <a:ext uri="{FF2B5EF4-FFF2-40B4-BE49-F238E27FC236}">
                <a16:creationId xmlns:a16="http://schemas.microsoft.com/office/drawing/2014/main" id="{7E51A25F-A4CF-4980-A949-7072148D56CA}"/>
              </a:ext>
            </a:extLst>
          </p:cNvPr>
          <p:cNvPicPr>
            <a:picLocks noChangeAspect="1" noChangeArrowheads="1"/>
          </p:cNvPicPr>
          <p:nvPr/>
        </p:nvPicPr>
        <p:blipFill>
          <a:blip r:embed="rId3"/>
          <a:srcRect/>
          <a:stretch>
            <a:fillRect/>
          </a:stretch>
        </p:blipFill>
        <p:spPr bwMode="auto">
          <a:xfrm>
            <a:off x="2309814" y="3805238"/>
            <a:ext cx="1912937" cy="2597150"/>
          </a:xfrm>
          <a:prstGeom prst="rect">
            <a:avLst/>
          </a:prstGeom>
          <a:ln>
            <a:noFill/>
          </a:ln>
          <a:effectLst>
            <a:outerShdw blurRad="292100" dist="139700" dir="2700000" algn="tl" rotWithShape="0">
              <a:srgbClr val="333333">
                <a:alpha val="65000"/>
              </a:srgbClr>
            </a:outerShdw>
          </a:effectLst>
        </p:spPr>
      </p:pic>
      <p:pic>
        <p:nvPicPr>
          <p:cNvPr id="12" name="Picture 12" descr="http://www.activeforever.com/images/products/A17315-granny-solo-topic.jpg">
            <a:extLst>
              <a:ext uri="{FF2B5EF4-FFF2-40B4-BE49-F238E27FC236}">
                <a16:creationId xmlns:a16="http://schemas.microsoft.com/office/drawing/2014/main" id="{B60AFB11-8DBD-43F9-9C7E-7534BC797B06}"/>
              </a:ext>
            </a:extLst>
          </p:cNvPr>
          <p:cNvPicPr>
            <a:picLocks noChangeAspect="1" noChangeArrowheads="1"/>
          </p:cNvPicPr>
          <p:nvPr/>
        </p:nvPicPr>
        <p:blipFill>
          <a:blip r:embed="rId4"/>
          <a:srcRect/>
          <a:stretch>
            <a:fillRect/>
          </a:stretch>
        </p:blipFill>
        <p:spPr bwMode="auto">
          <a:xfrm>
            <a:off x="8034339" y="3967163"/>
            <a:ext cx="1779587" cy="2406650"/>
          </a:xfrm>
          <a:prstGeom prst="rect">
            <a:avLst/>
          </a:prstGeom>
          <a:ln>
            <a:noFill/>
          </a:ln>
          <a:effectLst>
            <a:outerShdw blurRad="292100" dist="139700" dir="2700000" algn="tl" rotWithShape="0">
              <a:srgbClr val="333333">
                <a:alpha val="65000"/>
              </a:srgbClr>
            </a:outerShdw>
          </a:effectLst>
        </p:spPr>
      </p:pic>
      <p:pic>
        <p:nvPicPr>
          <p:cNvPr id="13" name="Picture 4" descr="https://encrypted-tbn3.gstatic.com/images?q=tbn:ANd9GcRwBD2WhRdrLS71IjqetxXSATbdXD-5bxBqOy9Tb1De53YGXwSM">
            <a:extLst>
              <a:ext uri="{FF2B5EF4-FFF2-40B4-BE49-F238E27FC236}">
                <a16:creationId xmlns:a16="http://schemas.microsoft.com/office/drawing/2014/main" id="{9EAFBB9C-56DD-450B-816C-11D7BDBE1155}"/>
              </a:ext>
            </a:extLst>
          </p:cNvPr>
          <p:cNvPicPr>
            <a:picLocks noChangeAspect="1" noChangeArrowheads="1"/>
          </p:cNvPicPr>
          <p:nvPr/>
        </p:nvPicPr>
        <p:blipFill>
          <a:blip r:embed="rId5"/>
          <a:srcRect/>
          <a:stretch>
            <a:fillRect/>
          </a:stretch>
        </p:blipFill>
        <p:spPr bwMode="auto">
          <a:xfrm>
            <a:off x="5072063" y="3870326"/>
            <a:ext cx="2062162" cy="2530475"/>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9D4799C-3793-49B1-8E28-7EF97A297BD5}"/>
              </a:ext>
            </a:extLst>
          </p:cNvPr>
          <p:cNvSpPr txBox="1"/>
          <p:nvPr/>
        </p:nvSpPr>
        <p:spPr>
          <a:xfrm>
            <a:off x="1906138" y="5966381"/>
            <a:ext cx="8609463" cy="738664"/>
          </a:xfrm>
          <a:prstGeom prst="rect">
            <a:avLst/>
          </a:prstGeom>
          <a:noFill/>
        </p:spPr>
        <p:txBody>
          <a:bodyPr wrap="square" rtlCol="0">
            <a:spAutoFit/>
          </a:bodyPr>
          <a:lstStyle/>
          <a:p>
            <a:pPr fontAlgn="base">
              <a:spcBef>
                <a:spcPct val="0"/>
              </a:spcBef>
              <a:spcAft>
                <a:spcPct val="0"/>
              </a:spcAft>
            </a:pPr>
            <a:r>
              <a:rPr lang="en-CA" sz="1400" dirty="0">
                <a:solidFill>
                  <a:srgbClr val="FF0000"/>
                </a:solidFill>
                <a:highlight>
                  <a:srgbClr val="FFFF00"/>
                </a:highlight>
                <a:latin typeface="Times" panose="02020603050405020304" pitchFamily="18" charset="0"/>
                <a:cs typeface="Times" panose="02020603050405020304" pitchFamily="18" charset="0"/>
              </a:rPr>
              <a:t>Can be used for pts at home, or walking around! There are smaller and larger O2 tanks! Very </a:t>
            </a:r>
            <a:r>
              <a:rPr lang="en-CA" sz="1400" dirty="0" err="1">
                <a:solidFill>
                  <a:srgbClr val="FF0000"/>
                </a:solidFill>
                <a:highlight>
                  <a:srgbClr val="FFFF00"/>
                </a:highlight>
                <a:latin typeface="Times" panose="02020603050405020304" pitchFamily="18" charset="0"/>
                <a:cs typeface="Times" panose="02020603050405020304" pitchFamily="18" charset="0"/>
              </a:rPr>
              <a:t>very</a:t>
            </a:r>
            <a:r>
              <a:rPr lang="en-CA" sz="1400" dirty="0">
                <a:solidFill>
                  <a:srgbClr val="FF0000"/>
                </a:solidFill>
                <a:highlight>
                  <a:srgbClr val="FFFF00"/>
                </a:highlight>
                <a:latin typeface="Times" panose="02020603050405020304" pitchFamily="18" charset="0"/>
                <a:cs typeface="Times" panose="02020603050405020304" pitchFamily="18" charset="0"/>
              </a:rPr>
              <a:t> </a:t>
            </a:r>
            <a:r>
              <a:rPr lang="en-CA" sz="1400" dirty="0" err="1">
                <a:solidFill>
                  <a:srgbClr val="FF0000"/>
                </a:solidFill>
                <a:highlight>
                  <a:srgbClr val="FFFF00"/>
                </a:highlight>
                <a:latin typeface="Times" panose="02020603050405020304" pitchFamily="18" charset="0"/>
                <a:cs typeface="Times" panose="02020603050405020304" pitchFamily="18" charset="0"/>
              </a:rPr>
              <a:t>very</a:t>
            </a:r>
            <a:r>
              <a:rPr lang="en-CA" sz="1400" dirty="0">
                <a:solidFill>
                  <a:srgbClr val="FF0000"/>
                </a:solidFill>
                <a:highlight>
                  <a:srgbClr val="FFFF00"/>
                </a:highlight>
                <a:latin typeface="Times" panose="02020603050405020304" pitchFamily="18" charset="0"/>
                <a:cs typeface="Times" panose="02020603050405020304" pitchFamily="18" charset="0"/>
              </a:rPr>
              <a:t> high pressures, can be dangerous! You can also have O2 in liquid form (lighter, and you can refill it! But you are time limited with liquid. 3</a:t>
            </a:r>
            <a:r>
              <a:rPr lang="en-CA" sz="1400" baseline="30000" dirty="0">
                <a:solidFill>
                  <a:srgbClr val="FF0000"/>
                </a:solidFill>
                <a:highlight>
                  <a:srgbClr val="FFFF00"/>
                </a:highlight>
                <a:latin typeface="Times" panose="02020603050405020304" pitchFamily="18" charset="0"/>
                <a:cs typeface="Times" panose="02020603050405020304" pitchFamily="18" charset="0"/>
              </a:rPr>
              <a:t>rd</a:t>
            </a:r>
            <a:r>
              <a:rPr lang="en-CA" sz="1400" dirty="0">
                <a:solidFill>
                  <a:srgbClr val="FF0000"/>
                </a:solidFill>
                <a:highlight>
                  <a:srgbClr val="FFFF00"/>
                </a:highlight>
                <a:latin typeface="Times" panose="02020603050405020304" pitchFamily="18" charset="0"/>
                <a:cs typeface="Times" panose="02020603050405020304" pitchFamily="18" charset="0"/>
              </a:rPr>
              <a:t> option is like a vacuum, it takes O2 from atm. Pts will normally use a mix of these 3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D1E4822C-4E4A-4B56-B12A-6B288FCE51D2}"/>
              </a:ext>
            </a:extLst>
          </p:cNvPr>
          <p:cNvSpPr>
            <a:spLocks noGrp="1"/>
          </p:cNvSpPr>
          <p:nvPr>
            <p:ph type="title" idx="4294967295"/>
          </p:nvPr>
        </p:nvSpPr>
        <p:spPr/>
        <p:txBody>
          <a:bodyPr/>
          <a:lstStyle/>
          <a:p>
            <a:r>
              <a:rPr lang="en-US" altLang="en-US"/>
              <a:t>Home Oxygen Delivery Systems</a:t>
            </a:r>
            <a:endParaRPr lang="en-CA" altLang="en-US"/>
          </a:p>
        </p:txBody>
      </p:sp>
      <p:sp>
        <p:nvSpPr>
          <p:cNvPr id="22531" name="Text Box 8">
            <a:extLst>
              <a:ext uri="{FF2B5EF4-FFF2-40B4-BE49-F238E27FC236}">
                <a16:creationId xmlns:a16="http://schemas.microsoft.com/office/drawing/2014/main" id="{CFF8565F-3350-448B-8BC1-ADE5B5FE1C36}"/>
              </a:ext>
            </a:extLst>
          </p:cNvPr>
          <p:cNvSpPr txBox="1">
            <a:spLocks noChangeArrowheads="1"/>
          </p:cNvSpPr>
          <p:nvPr/>
        </p:nvSpPr>
        <p:spPr bwMode="auto">
          <a:xfrm>
            <a:off x="1773239" y="3316288"/>
            <a:ext cx="2416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US" altLang="en-US">
                <a:solidFill>
                  <a:prstClr val="black"/>
                </a:solidFill>
                <a:latin typeface="Arial" panose="020B0604020202020204" pitchFamily="34" charset="0"/>
                <a:cs typeface="Arial" panose="020B0604020202020204" pitchFamily="34" charset="0"/>
              </a:rPr>
              <a:t>Portable Compressed</a:t>
            </a:r>
          </a:p>
          <a:p>
            <a:pPr algn="ctr" fontAlgn="base">
              <a:spcBef>
                <a:spcPct val="0"/>
              </a:spcBef>
              <a:spcAft>
                <a:spcPct val="0"/>
              </a:spcAft>
              <a:buNone/>
              <a:defRPr/>
            </a:pPr>
            <a:r>
              <a:rPr lang="en-US" altLang="en-US">
                <a:solidFill>
                  <a:prstClr val="black"/>
                </a:solidFill>
                <a:latin typeface="Arial" panose="020B0604020202020204" pitchFamily="34" charset="0"/>
                <a:cs typeface="Arial" panose="020B0604020202020204" pitchFamily="34" charset="0"/>
              </a:rPr>
              <a:t>Oxygen Cylinders</a:t>
            </a:r>
            <a:endParaRPr lang="en-CA" altLang="en-US">
              <a:solidFill>
                <a:prstClr val="black"/>
              </a:solidFill>
              <a:latin typeface="Arial" panose="020B0604020202020204" pitchFamily="34" charset="0"/>
              <a:cs typeface="Arial" panose="020B0604020202020204" pitchFamily="34" charset="0"/>
            </a:endParaRPr>
          </a:p>
        </p:txBody>
      </p:sp>
      <p:pic>
        <p:nvPicPr>
          <p:cNvPr id="22532" name="Picture 10">
            <a:extLst>
              <a:ext uri="{FF2B5EF4-FFF2-40B4-BE49-F238E27FC236}">
                <a16:creationId xmlns:a16="http://schemas.microsoft.com/office/drawing/2014/main" id="{F3C1B23C-EA5E-4895-A711-3C6BC1575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9" y="1243014"/>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14" descr="http://www.cpap2sleep.com/images/SimplyGo-EverFlo.jpg">
            <a:extLst>
              <a:ext uri="{FF2B5EF4-FFF2-40B4-BE49-F238E27FC236}">
                <a16:creationId xmlns:a16="http://schemas.microsoft.com/office/drawing/2014/main" id="{10B720F0-D9E5-4331-858D-A5C9621378E1}"/>
              </a:ext>
            </a:extLst>
          </p:cNvPr>
          <p:cNvPicPr>
            <a:picLocks noChangeAspect="1" noChangeArrowheads="1"/>
          </p:cNvPicPr>
          <p:nvPr/>
        </p:nvPicPr>
        <p:blipFill>
          <a:blip r:embed="rId3"/>
          <a:srcRect/>
          <a:stretch>
            <a:fillRect/>
          </a:stretch>
        </p:blipFill>
        <p:spPr bwMode="auto">
          <a:xfrm>
            <a:off x="4365625" y="1922463"/>
            <a:ext cx="4191000" cy="4267200"/>
          </a:xfrm>
          <a:prstGeom prst="rect">
            <a:avLst/>
          </a:prstGeom>
          <a:ln>
            <a:noFill/>
          </a:ln>
          <a:effectLst>
            <a:outerShdw blurRad="292100" dist="139700" dir="2700000" algn="tl" rotWithShape="0">
              <a:srgbClr val="333333">
                <a:alpha val="65000"/>
              </a:srgbClr>
            </a:outerShdw>
          </a:effectLst>
        </p:spPr>
      </p:pic>
      <p:sp>
        <p:nvSpPr>
          <p:cNvPr id="22534" name="AutoShape 16">
            <a:extLst>
              <a:ext uri="{FF2B5EF4-FFF2-40B4-BE49-F238E27FC236}">
                <a16:creationId xmlns:a16="http://schemas.microsoft.com/office/drawing/2014/main" id="{5433D740-F440-4868-B76E-CA87D5C341B6}"/>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22535" name="AutoShape 18">
            <a:extLst>
              <a:ext uri="{FF2B5EF4-FFF2-40B4-BE49-F238E27FC236}">
                <a16:creationId xmlns:a16="http://schemas.microsoft.com/office/drawing/2014/main" id="{4081BB5F-D8A2-45EC-81C6-18F51F5CF709}"/>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22536" name="AutoShape 20">
            <a:extLst>
              <a:ext uri="{FF2B5EF4-FFF2-40B4-BE49-F238E27FC236}">
                <a16:creationId xmlns:a16="http://schemas.microsoft.com/office/drawing/2014/main" id="{B6FF0D7D-E45A-4C1E-A31D-B1199E05A505}"/>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pic>
        <p:nvPicPr>
          <p:cNvPr id="17430" name="Picture 22" descr="http://criticarehhs.com/Assets/Images/med_oxygen/HeliosInHand.jpg">
            <a:extLst>
              <a:ext uri="{FF2B5EF4-FFF2-40B4-BE49-F238E27FC236}">
                <a16:creationId xmlns:a16="http://schemas.microsoft.com/office/drawing/2014/main" id="{0178FDCE-9BFB-4EFC-891F-06F0D548C97C}"/>
              </a:ext>
            </a:extLst>
          </p:cNvPr>
          <p:cNvPicPr>
            <a:picLocks noChangeAspect="1" noChangeArrowheads="1"/>
          </p:cNvPicPr>
          <p:nvPr/>
        </p:nvPicPr>
        <p:blipFill>
          <a:blip r:embed="rId4"/>
          <a:srcRect/>
          <a:stretch>
            <a:fillRect/>
          </a:stretch>
        </p:blipFill>
        <p:spPr bwMode="auto">
          <a:xfrm>
            <a:off x="8983663" y="1546226"/>
            <a:ext cx="1428750" cy="2162175"/>
          </a:xfrm>
          <a:prstGeom prst="rect">
            <a:avLst/>
          </a:prstGeom>
          <a:ln>
            <a:noFill/>
          </a:ln>
          <a:effectLst>
            <a:outerShdw blurRad="292100" dist="139700" dir="2700000" algn="tl" rotWithShape="0">
              <a:srgbClr val="333333">
                <a:alpha val="65000"/>
              </a:srgbClr>
            </a:outerShdw>
          </a:effectLst>
        </p:spPr>
      </p:pic>
      <p:pic>
        <p:nvPicPr>
          <p:cNvPr id="17432" name="Picture 24" descr="http://www.umecopr.com/media/_new_images_08_14_03/respitory/oxy_cart.jpg">
            <a:extLst>
              <a:ext uri="{FF2B5EF4-FFF2-40B4-BE49-F238E27FC236}">
                <a16:creationId xmlns:a16="http://schemas.microsoft.com/office/drawing/2014/main" id="{58A0ED38-FE43-48D8-B3FE-CC1CE71A2358}"/>
              </a:ext>
            </a:extLst>
          </p:cNvPr>
          <p:cNvPicPr>
            <a:picLocks noChangeAspect="1" noChangeArrowheads="1"/>
          </p:cNvPicPr>
          <p:nvPr/>
        </p:nvPicPr>
        <p:blipFill>
          <a:blip r:embed="rId5" cstate="print"/>
          <a:srcRect/>
          <a:stretch>
            <a:fillRect/>
          </a:stretch>
        </p:blipFill>
        <p:spPr bwMode="auto">
          <a:xfrm rot="336677">
            <a:off x="2466798" y="4149676"/>
            <a:ext cx="1114425" cy="2381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539" name="TextBox 16">
            <a:extLst>
              <a:ext uri="{FF2B5EF4-FFF2-40B4-BE49-F238E27FC236}">
                <a16:creationId xmlns:a16="http://schemas.microsoft.com/office/drawing/2014/main" id="{9025236E-5504-408D-A18D-A671BF2DDAC1}"/>
              </a:ext>
            </a:extLst>
          </p:cNvPr>
          <p:cNvSpPr txBox="1">
            <a:spLocks noChangeArrowheads="1"/>
          </p:cNvSpPr>
          <p:nvPr/>
        </p:nvSpPr>
        <p:spPr bwMode="auto">
          <a:xfrm>
            <a:off x="5275263" y="1076326"/>
            <a:ext cx="2330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Oxygen Concentrators</a:t>
            </a:r>
          </a:p>
        </p:txBody>
      </p:sp>
      <p:sp>
        <p:nvSpPr>
          <p:cNvPr id="22540" name="TextBox 17">
            <a:extLst>
              <a:ext uri="{FF2B5EF4-FFF2-40B4-BE49-F238E27FC236}">
                <a16:creationId xmlns:a16="http://schemas.microsoft.com/office/drawing/2014/main" id="{370B032D-1457-4D67-A662-8CC8827ECD39}"/>
              </a:ext>
            </a:extLst>
          </p:cNvPr>
          <p:cNvSpPr txBox="1">
            <a:spLocks noChangeArrowheads="1"/>
          </p:cNvSpPr>
          <p:nvPr/>
        </p:nvSpPr>
        <p:spPr bwMode="auto">
          <a:xfrm>
            <a:off x="9059864" y="4076700"/>
            <a:ext cx="11064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Portable Liquid Oxygen Supply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311BF-A884-46DF-AFBD-160803CC1D6F}"/>
              </a:ext>
            </a:extLst>
          </p:cNvPr>
          <p:cNvSpPr>
            <a:spLocks noGrp="1"/>
          </p:cNvSpPr>
          <p:nvPr>
            <p:ph type="body" sz="quarter" idx="12"/>
          </p:nvPr>
        </p:nvSpPr>
        <p:spPr/>
        <p:txBody>
          <a:bodyPr/>
          <a:lstStyle/>
          <a:p>
            <a:pPr>
              <a:defRPr/>
            </a:pPr>
            <a:r>
              <a:rPr lang="en-US" sz="2800" dirty="0"/>
              <a:t>Oxygen toxicity</a:t>
            </a:r>
          </a:p>
          <a:p>
            <a:pPr lvl="1">
              <a:defRPr/>
            </a:pPr>
            <a:r>
              <a:rPr lang="en-US" sz="2400" dirty="0"/>
              <a:t>Free radicals</a:t>
            </a:r>
          </a:p>
          <a:p>
            <a:pPr lvl="1">
              <a:defRPr/>
            </a:pPr>
            <a:r>
              <a:rPr lang="en-US" sz="2400" dirty="0"/>
              <a:t>E.g.. Retinopathy of Prematurity</a:t>
            </a:r>
          </a:p>
          <a:p>
            <a:pPr>
              <a:defRPr/>
            </a:pPr>
            <a:endParaRPr lang="en-US" dirty="0"/>
          </a:p>
          <a:p>
            <a:pPr>
              <a:defRPr/>
            </a:pPr>
            <a:r>
              <a:rPr lang="en-US" sz="2800" dirty="0"/>
              <a:t>CO</a:t>
            </a:r>
            <a:r>
              <a:rPr lang="en-US" sz="2000" dirty="0"/>
              <a:t>2</a:t>
            </a:r>
            <a:r>
              <a:rPr lang="en-US" sz="2800" dirty="0"/>
              <a:t>  Narcosis</a:t>
            </a:r>
          </a:p>
          <a:p>
            <a:pPr lvl="1">
              <a:defRPr/>
            </a:pPr>
            <a:r>
              <a:rPr lang="en-US" sz="2400" dirty="0"/>
              <a:t>Occurs in patients with chronic hypercapnia who are given supplemental oxygen</a:t>
            </a:r>
          </a:p>
          <a:p>
            <a:pPr lvl="1">
              <a:defRPr/>
            </a:pPr>
            <a:r>
              <a:rPr lang="en-US" sz="2400" dirty="0"/>
              <a:t>Less sensitive to CO2 to drive respiration and are “driven” by hypoxemia to breathe</a:t>
            </a:r>
            <a:r>
              <a:rPr lang="en-US" sz="2400" dirty="0">
                <a:sym typeface="Wingdings"/>
              </a:rPr>
              <a:t>  suppression of respiratory centre with supplemental O2 </a:t>
            </a:r>
            <a:r>
              <a:rPr lang="en-US" sz="2400" dirty="0"/>
              <a:t> PaCO</a:t>
            </a:r>
            <a:r>
              <a:rPr lang="en-US" sz="1800" dirty="0"/>
              <a:t>2 </a:t>
            </a:r>
            <a:r>
              <a:rPr lang="en-US" sz="2400" dirty="0"/>
              <a:t>increase </a:t>
            </a:r>
            <a:r>
              <a:rPr lang="en-US" sz="2400" dirty="0">
                <a:sym typeface="Wingdings"/>
              </a:rPr>
              <a:t> respiratory acidosis, somnolence </a:t>
            </a:r>
          </a:p>
          <a:p>
            <a:pPr lvl="1">
              <a:defRPr/>
            </a:pPr>
            <a:r>
              <a:rPr lang="en-US" sz="2400" dirty="0">
                <a:sym typeface="Wingdings"/>
              </a:rPr>
              <a:t>Alternative Mechanism in COPD: reversal of pulmonary vasoconstriction and increased dead space ventilation</a:t>
            </a:r>
            <a:endParaRPr lang="en-US" sz="2400" dirty="0"/>
          </a:p>
        </p:txBody>
      </p:sp>
      <p:sp>
        <p:nvSpPr>
          <p:cNvPr id="23555" name="Title 2">
            <a:extLst>
              <a:ext uri="{FF2B5EF4-FFF2-40B4-BE49-F238E27FC236}">
                <a16:creationId xmlns:a16="http://schemas.microsoft.com/office/drawing/2014/main" id="{BE76104F-0E1D-473D-94FF-532546A2353E}"/>
              </a:ext>
            </a:extLst>
          </p:cNvPr>
          <p:cNvSpPr>
            <a:spLocks noGrp="1"/>
          </p:cNvSpPr>
          <p:nvPr>
            <p:ph type="title"/>
          </p:nvPr>
        </p:nvSpPr>
        <p:spPr/>
        <p:txBody>
          <a:bodyPr/>
          <a:lstStyle/>
          <a:p>
            <a:r>
              <a:rPr lang="en-US" altLang="en-US"/>
              <a:t>Complications of Oxygen Therapy</a:t>
            </a:r>
          </a:p>
        </p:txBody>
      </p:sp>
      <p:sp>
        <p:nvSpPr>
          <p:cNvPr id="4" name="Footer Placeholder 3">
            <a:extLst>
              <a:ext uri="{FF2B5EF4-FFF2-40B4-BE49-F238E27FC236}">
                <a16:creationId xmlns:a16="http://schemas.microsoft.com/office/drawing/2014/main" id="{4F566412-40CA-4500-A222-A74DB39855FC}"/>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sp>
        <p:nvSpPr>
          <p:cNvPr id="5" name="TextBox 4">
            <a:extLst>
              <a:ext uri="{FF2B5EF4-FFF2-40B4-BE49-F238E27FC236}">
                <a16:creationId xmlns:a16="http://schemas.microsoft.com/office/drawing/2014/main" id="{0C038B52-E209-49B4-97D7-6F0E6CB30EB7}"/>
              </a:ext>
            </a:extLst>
          </p:cNvPr>
          <p:cNvSpPr txBox="1"/>
          <p:nvPr/>
        </p:nvSpPr>
        <p:spPr>
          <a:xfrm>
            <a:off x="4648201" y="1524000"/>
            <a:ext cx="8609463" cy="369332"/>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O2 can be dangerous too! Especially in premature babies! </a:t>
            </a:r>
          </a:p>
        </p:txBody>
      </p:sp>
      <p:sp>
        <p:nvSpPr>
          <p:cNvPr id="6" name="TextBox 5">
            <a:extLst>
              <a:ext uri="{FF2B5EF4-FFF2-40B4-BE49-F238E27FC236}">
                <a16:creationId xmlns:a16="http://schemas.microsoft.com/office/drawing/2014/main" id="{F752DDD5-8A27-4E31-9F07-194D7C2DB6FD}"/>
              </a:ext>
            </a:extLst>
          </p:cNvPr>
          <p:cNvSpPr txBox="1"/>
          <p:nvPr/>
        </p:nvSpPr>
        <p:spPr>
          <a:xfrm>
            <a:off x="4343400" y="2424381"/>
            <a:ext cx="6463352" cy="954107"/>
          </a:xfrm>
          <a:prstGeom prst="rect">
            <a:avLst/>
          </a:prstGeom>
          <a:noFill/>
        </p:spPr>
        <p:txBody>
          <a:bodyPr wrap="square" rtlCol="0">
            <a:spAutoFit/>
          </a:bodyPr>
          <a:lstStyle/>
          <a:p>
            <a:pPr fontAlgn="base">
              <a:spcBef>
                <a:spcPct val="0"/>
              </a:spcBef>
              <a:spcAft>
                <a:spcPct val="0"/>
              </a:spcAft>
            </a:pPr>
            <a:r>
              <a:rPr lang="en-CA" sz="1400" dirty="0">
                <a:solidFill>
                  <a:srgbClr val="FF0000"/>
                </a:solidFill>
                <a:latin typeface="Times" panose="02020603050405020304" pitchFamily="18" charset="0"/>
                <a:cs typeface="Times" panose="02020603050405020304" pitchFamily="18" charset="0"/>
              </a:rPr>
              <a:t>Happens in chronic hypercapnia, and when we give them O2, the person will stop breathing as much, and the CO2 will increase!!!</a:t>
            </a:r>
          </a:p>
          <a:p>
            <a:pPr fontAlgn="base">
              <a:spcBef>
                <a:spcPct val="0"/>
              </a:spcBef>
              <a:spcAft>
                <a:spcPct val="0"/>
              </a:spcAft>
            </a:pPr>
            <a:r>
              <a:rPr lang="en-CA" sz="1400" dirty="0">
                <a:solidFill>
                  <a:srgbClr val="FF0000"/>
                </a:solidFill>
                <a:latin typeface="Times" panose="02020603050405020304" pitchFamily="18" charset="0"/>
                <a:cs typeface="Times" panose="02020603050405020304" pitchFamily="18" charset="0"/>
              </a:rPr>
              <a:t>Another theory: O2 is a vasoconstrictor so when you give pts O2, you will vasodilate the arteries, now areas are very well perfused but no O2 is going MEH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4578" name="Text Placeholder 1">
            <a:extLst>
              <a:ext uri="{FF2B5EF4-FFF2-40B4-BE49-F238E27FC236}">
                <a16:creationId xmlns:a16="http://schemas.microsoft.com/office/drawing/2014/main" id="{CD38D25A-CDFE-43A3-9E17-A4C0DC8F54FB}"/>
              </a:ext>
            </a:extLst>
          </p:cNvPr>
          <p:cNvSpPr>
            <a:spLocks noGrp="1"/>
          </p:cNvSpPr>
          <p:nvPr>
            <p:ph type="body" sz="quarter" idx="12"/>
          </p:nvPr>
        </p:nvSpPr>
        <p:spPr>
          <a:xfrm>
            <a:off x="1966913" y="1209675"/>
            <a:ext cx="8208962" cy="3983038"/>
          </a:xfrm>
        </p:spPr>
        <p:txBody>
          <a:bodyPr/>
          <a:lstStyle/>
          <a:p>
            <a:pPr>
              <a:buClr>
                <a:srgbClr val="632523"/>
              </a:buClr>
            </a:pPr>
            <a:r>
              <a:rPr lang="en-US" altLang="en-US" sz="3200">
                <a:latin typeface="Arial" panose="020B0604020202020204" pitchFamily="34" charset="0"/>
                <a:cs typeface="Arial" panose="020B0604020202020204" pitchFamily="34" charset="0"/>
              </a:rPr>
              <a:t>Mechanical Ventilation is the use of a mechanical device to assist or accomplish gas exchange between the lungs and the outside world</a:t>
            </a:r>
            <a:endParaRPr lang="en-CA" altLang="en-US" sz="3200">
              <a:latin typeface="Arial" panose="020B0604020202020204" pitchFamily="34" charset="0"/>
              <a:cs typeface="Arial" panose="020B0604020202020204" pitchFamily="34" charset="0"/>
            </a:endParaRPr>
          </a:p>
        </p:txBody>
      </p:sp>
      <p:sp>
        <p:nvSpPr>
          <p:cNvPr id="24579" name="Title 2">
            <a:extLst>
              <a:ext uri="{FF2B5EF4-FFF2-40B4-BE49-F238E27FC236}">
                <a16:creationId xmlns:a16="http://schemas.microsoft.com/office/drawing/2014/main" id="{8BD1A43F-CE6B-4ECE-BCFA-780837A8A6C9}"/>
              </a:ext>
            </a:extLst>
          </p:cNvPr>
          <p:cNvSpPr>
            <a:spLocks noGrp="1"/>
          </p:cNvSpPr>
          <p:nvPr>
            <p:ph type="title"/>
          </p:nvPr>
        </p:nvSpPr>
        <p:spPr>
          <a:xfrm>
            <a:off x="1981200" y="169863"/>
            <a:ext cx="8382000" cy="487362"/>
          </a:xfrm>
        </p:spPr>
        <p:txBody>
          <a:bodyPr/>
          <a:lstStyle/>
          <a:p>
            <a:r>
              <a:rPr lang="en-US" altLang="en-US" sz="2800"/>
              <a:t>Mechanical Ventilation: Definition</a:t>
            </a:r>
            <a:endParaRPr lang="en-CA" altLang="en-US" sz="2800"/>
          </a:p>
        </p:txBody>
      </p:sp>
      <p:pic>
        <p:nvPicPr>
          <p:cNvPr id="18439" name="Picture 7" descr="https://encrypted-tbn0.gstatic.com/images?q=tbn:ANd9GcTy_-OT0yvEiVbElu3-idyZpu6h_o-6BDQnEzJB_ev9nDskqT4vAA">
            <a:extLst>
              <a:ext uri="{FF2B5EF4-FFF2-40B4-BE49-F238E27FC236}">
                <a16:creationId xmlns:a16="http://schemas.microsoft.com/office/drawing/2014/main" id="{0F66BB06-3EC3-442C-B173-B3F510E7879B}"/>
              </a:ext>
            </a:extLst>
          </p:cNvPr>
          <p:cNvPicPr>
            <a:picLocks noChangeAspect="1" noChangeArrowheads="1"/>
          </p:cNvPicPr>
          <p:nvPr/>
        </p:nvPicPr>
        <p:blipFill>
          <a:blip r:embed="rId4"/>
          <a:srcRect/>
          <a:stretch>
            <a:fillRect/>
          </a:stretch>
        </p:blipFill>
        <p:spPr bwMode="auto">
          <a:xfrm rot="21362716">
            <a:off x="2616200" y="3589338"/>
            <a:ext cx="2292350" cy="1719262"/>
          </a:xfrm>
          <a:prstGeom prst="rect">
            <a:avLst/>
          </a:prstGeom>
          <a:ln>
            <a:noFill/>
          </a:ln>
          <a:effectLst>
            <a:outerShdw blurRad="292100" dist="139700" dir="2700000" algn="tl" rotWithShape="0">
              <a:srgbClr val="333333">
                <a:alpha val="65000"/>
              </a:srgbClr>
            </a:outerShdw>
          </a:effectLst>
        </p:spPr>
      </p:pic>
      <p:pic>
        <p:nvPicPr>
          <p:cNvPr id="18443" name="Picture 11" descr="4363koor3 NAVA (Neurally Adjusted Ventilatory Assist) Ventilation Technology">
            <a:extLst>
              <a:ext uri="{FF2B5EF4-FFF2-40B4-BE49-F238E27FC236}">
                <a16:creationId xmlns:a16="http://schemas.microsoft.com/office/drawing/2014/main" id="{C6F9E6E3-7E5B-43BF-AB9D-6BCE73A1FDEA}"/>
              </a:ext>
            </a:extLst>
          </p:cNvPr>
          <p:cNvPicPr>
            <a:picLocks noChangeAspect="1" noChangeArrowheads="1"/>
          </p:cNvPicPr>
          <p:nvPr/>
        </p:nvPicPr>
        <p:blipFill>
          <a:blip r:embed="rId5"/>
          <a:srcRect/>
          <a:stretch>
            <a:fillRect/>
          </a:stretch>
        </p:blipFill>
        <p:spPr bwMode="auto">
          <a:xfrm>
            <a:off x="5356225" y="2930526"/>
            <a:ext cx="4457700" cy="27717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A5A89EF-9BBF-4D80-AAF8-26A876DE3698}"/>
              </a:ext>
            </a:extLst>
          </p:cNvPr>
          <p:cNvSpPr>
            <a:spLocks noGrp="1"/>
          </p:cNvSpPr>
          <p:nvPr>
            <p:ph type="title" idx="4294967295"/>
          </p:nvPr>
        </p:nvSpPr>
        <p:spPr/>
        <p:txBody>
          <a:bodyPr/>
          <a:lstStyle/>
          <a:p>
            <a:r>
              <a:rPr lang="en-US" altLang="en-US"/>
              <a:t>Why Mechanically Ventilate People?</a:t>
            </a:r>
            <a:endParaRPr lang="en-CA" altLang="en-US"/>
          </a:p>
        </p:txBody>
      </p:sp>
      <p:sp>
        <p:nvSpPr>
          <p:cNvPr id="26627" name="Rectangle 3">
            <a:extLst>
              <a:ext uri="{FF2B5EF4-FFF2-40B4-BE49-F238E27FC236}">
                <a16:creationId xmlns:a16="http://schemas.microsoft.com/office/drawing/2014/main" id="{3CA00906-188F-40A2-89D1-B184C5F8EB0A}"/>
              </a:ext>
            </a:extLst>
          </p:cNvPr>
          <p:cNvSpPr>
            <a:spLocks noGrp="1"/>
          </p:cNvSpPr>
          <p:nvPr>
            <p:ph type="body" idx="4294967295"/>
          </p:nvPr>
        </p:nvSpPr>
        <p:spPr/>
        <p:txBody>
          <a:bodyPr/>
          <a:lstStyle/>
          <a:p>
            <a:pPr>
              <a:buFont typeface="Arial" panose="020B0604020202020204" pitchFamily="34" charset="0"/>
              <a:buNone/>
            </a:pPr>
            <a:r>
              <a:rPr lang="en-US" altLang="en-US" sz="2800" b="1">
                <a:latin typeface="Arial" panose="020B0604020202020204" pitchFamily="34" charset="0"/>
                <a:cs typeface="Arial" panose="020B0604020202020204" pitchFamily="34" charset="0"/>
              </a:rPr>
              <a:t>Indications</a:t>
            </a:r>
          </a:p>
          <a:p>
            <a:pPr>
              <a:buFont typeface="Arial" panose="020B0604020202020204" pitchFamily="34" charset="0"/>
              <a:buNone/>
            </a:pPr>
            <a:endParaRPr lang="en-US" altLang="en-US" sz="1200" b="1">
              <a:latin typeface="Arial" panose="020B0604020202020204" pitchFamily="34" charset="0"/>
              <a:cs typeface="Arial" panose="020B0604020202020204" pitchFamily="34" charset="0"/>
            </a:endParaRPr>
          </a:p>
          <a:p>
            <a:r>
              <a:rPr lang="en-US" altLang="en-US" sz="2800" b="1">
                <a:latin typeface="Arial" panose="020B0604020202020204" pitchFamily="34" charset="0"/>
                <a:cs typeface="Arial" panose="020B0604020202020204" pitchFamily="34" charset="0"/>
              </a:rPr>
              <a:t>Respiratory Arrest </a:t>
            </a:r>
            <a:r>
              <a:rPr lang="en-US" altLang="en-US" sz="2800">
                <a:latin typeface="Arial" panose="020B0604020202020204" pitchFamily="34" charset="0"/>
                <a:cs typeface="Arial" panose="020B0604020202020204" pitchFamily="34" charset="0"/>
              </a:rPr>
              <a:t>(apnea)</a:t>
            </a:r>
          </a:p>
          <a:p>
            <a:r>
              <a:rPr lang="en-US" altLang="en-US" sz="2800" b="1">
                <a:latin typeface="Arial" panose="020B0604020202020204" pitchFamily="34" charset="0"/>
                <a:cs typeface="Arial" panose="020B0604020202020204" pitchFamily="34" charset="0"/>
              </a:rPr>
              <a:t>Acute Respiratory Failure </a:t>
            </a:r>
            <a:r>
              <a:rPr lang="en-US" altLang="en-US" sz="2800">
                <a:latin typeface="Arial" panose="020B0604020202020204" pitchFamily="34" charset="0"/>
                <a:cs typeface="Arial" panose="020B0604020202020204" pitchFamily="34" charset="0"/>
              </a:rPr>
              <a:t>(hypoxemia, with or without hypercarbia)</a:t>
            </a:r>
          </a:p>
          <a:p>
            <a:r>
              <a:rPr lang="en-US" altLang="en-US" sz="2800" b="1">
                <a:latin typeface="Arial" panose="020B0604020202020204" pitchFamily="34" charset="0"/>
                <a:cs typeface="Arial" panose="020B0604020202020204" pitchFamily="34" charset="0"/>
              </a:rPr>
              <a:t>Impending Respiratory Failure </a:t>
            </a:r>
            <a:r>
              <a:rPr lang="en-US" altLang="en-US" sz="2800">
                <a:latin typeface="Arial" panose="020B0604020202020204" pitchFamily="34" charset="0"/>
                <a:cs typeface="Arial" panose="020B0604020202020204" pitchFamily="34" charset="0"/>
              </a:rPr>
              <a:t>(increased work of breathing – fatigue)</a:t>
            </a:r>
          </a:p>
          <a:p>
            <a:r>
              <a:rPr lang="en-US" altLang="en-US" sz="2800" b="1">
                <a:latin typeface="Arial" panose="020B0604020202020204" pitchFamily="34" charset="0"/>
                <a:cs typeface="Arial" panose="020B0604020202020204" pitchFamily="34" charset="0"/>
              </a:rPr>
              <a:t>Iatrogenic Respiratory Failure </a:t>
            </a:r>
            <a:r>
              <a:rPr lang="en-US" altLang="en-US" sz="2800">
                <a:latin typeface="Arial" panose="020B0604020202020204" pitchFamily="34" charset="0"/>
                <a:cs typeface="Arial" panose="020B0604020202020204" pitchFamily="34" charset="0"/>
              </a:rPr>
              <a:t>(anesthesia, sedation)</a:t>
            </a:r>
          </a:p>
          <a:p>
            <a:r>
              <a:rPr lang="en-US" altLang="en-US" sz="2800" b="1">
                <a:latin typeface="Arial" panose="020B0604020202020204" pitchFamily="34" charset="0"/>
                <a:cs typeface="Arial" panose="020B0604020202020204" pitchFamily="34" charset="0"/>
              </a:rPr>
              <a:t>Alleviate Airway Obstruction </a:t>
            </a:r>
            <a:r>
              <a:rPr lang="en-US" altLang="en-US" sz="2800">
                <a:latin typeface="Arial" panose="020B0604020202020204" pitchFamily="34" charset="0"/>
                <a:cs typeface="Arial" panose="020B0604020202020204" pitchFamily="34" charset="0"/>
              </a:rPr>
              <a:t>(stenosis/edema)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99CC6D82-EF27-49B8-B5CF-3E3EFA0922A5}"/>
              </a:ext>
            </a:extLst>
          </p:cNvPr>
          <p:cNvSpPr>
            <a:spLocks noGrp="1"/>
          </p:cNvSpPr>
          <p:nvPr>
            <p:ph type="title" idx="4294967295"/>
          </p:nvPr>
        </p:nvSpPr>
        <p:spPr>
          <a:xfrm>
            <a:off x="1868488" y="176213"/>
            <a:ext cx="8534400" cy="487362"/>
          </a:xfrm>
        </p:spPr>
        <p:txBody>
          <a:bodyPr/>
          <a:lstStyle/>
          <a:p>
            <a:r>
              <a:rPr lang="en-US" altLang="en-US" sz="2400"/>
              <a:t>Where Do People get Ventilated?</a:t>
            </a:r>
            <a:endParaRPr lang="en-CA" altLang="en-US" sz="2400"/>
          </a:p>
        </p:txBody>
      </p:sp>
      <p:sp>
        <p:nvSpPr>
          <p:cNvPr id="27651" name="Rectangle 3">
            <a:extLst>
              <a:ext uri="{FF2B5EF4-FFF2-40B4-BE49-F238E27FC236}">
                <a16:creationId xmlns:a16="http://schemas.microsoft.com/office/drawing/2014/main" id="{820071D5-76B8-4DBC-AA99-1C1723C351CF}"/>
              </a:ext>
            </a:extLst>
          </p:cNvPr>
          <p:cNvSpPr>
            <a:spLocks noGrp="1"/>
          </p:cNvSpPr>
          <p:nvPr>
            <p:ph type="body" idx="4294967295"/>
          </p:nvPr>
        </p:nvSpPr>
        <p:spPr>
          <a:xfrm>
            <a:off x="2028826" y="1131889"/>
            <a:ext cx="6843713" cy="4960937"/>
          </a:xfrm>
        </p:spPr>
        <p:txBody>
          <a:bodyPr/>
          <a:lstStyle/>
          <a:p>
            <a:pPr>
              <a:buFont typeface="Arial" panose="020B0604020202020204" pitchFamily="34" charset="0"/>
              <a:buNone/>
            </a:pPr>
            <a:r>
              <a:rPr lang="en-US" altLang="en-US" sz="2800" b="1">
                <a:latin typeface="Arial" panose="020B0604020202020204" pitchFamily="34" charset="0"/>
                <a:cs typeface="Arial" panose="020B0604020202020204" pitchFamily="34" charset="0"/>
              </a:rPr>
              <a:t>Acute Care</a:t>
            </a:r>
          </a:p>
          <a:p>
            <a:r>
              <a:rPr lang="en-US" altLang="en-US" sz="2600">
                <a:latin typeface="Arial" panose="020B0604020202020204" pitchFamily="34" charset="0"/>
                <a:cs typeface="Arial" panose="020B0604020202020204" pitchFamily="34" charset="0"/>
              </a:rPr>
              <a:t>Intensive Care Units</a:t>
            </a:r>
          </a:p>
          <a:p>
            <a:r>
              <a:rPr lang="en-US" altLang="en-US" sz="2600">
                <a:latin typeface="Arial" panose="020B0604020202020204" pitchFamily="34" charset="0"/>
                <a:cs typeface="Arial" panose="020B0604020202020204" pitchFamily="34" charset="0"/>
              </a:rPr>
              <a:t>Emergency Departments</a:t>
            </a:r>
          </a:p>
          <a:p>
            <a:r>
              <a:rPr lang="en-US" altLang="en-US" sz="2600">
                <a:latin typeface="Arial" panose="020B0604020202020204" pitchFamily="34" charset="0"/>
                <a:cs typeface="Arial" panose="020B0604020202020204" pitchFamily="34" charset="0"/>
              </a:rPr>
              <a:t>Operating Rooms</a:t>
            </a:r>
          </a:p>
          <a:p>
            <a:r>
              <a:rPr lang="en-US" altLang="en-US" sz="2600">
                <a:latin typeface="Arial" panose="020B0604020202020204" pitchFamily="34" charset="0"/>
                <a:cs typeface="Arial" panose="020B0604020202020204" pitchFamily="34" charset="0"/>
              </a:rPr>
              <a:t>Medical Transport (land/air)</a:t>
            </a:r>
          </a:p>
          <a:p>
            <a:pPr>
              <a:buFont typeface="Arial" panose="020B0604020202020204" pitchFamily="34" charset="0"/>
              <a:buNone/>
            </a:pPr>
            <a:endParaRPr lang="en-US" altLang="en-US" sz="2400" b="1">
              <a:latin typeface="Arial" panose="020B0604020202020204" pitchFamily="34" charset="0"/>
              <a:cs typeface="Arial" panose="020B0604020202020204" pitchFamily="34" charset="0"/>
            </a:endParaRPr>
          </a:p>
          <a:p>
            <a:pPr>
              <a:buFont typeface="Arial" panose="020B0604020202020204" pitchFamily="34" charset="0"/>
              <a:buNone/>
            </a:pPr>
            <a:r>
              <a:rPr lang="en-US" altLang="en-US" sz="2800" b="1">
                <a:latin typeface="Arial" panose="020B0604020202020204" pitchFamily="34" charset="0"/>
                <a:cs typeface="Arial" panose="020B0604020202020204" pitchFamily="34" charset="0"/>
              </a:rPr>
              <a:t>Chronic (or Long-Term) Care</a:t>
            </a:r>
          </a:p>
          <a:p>
            <a:r>
              <a:rPr lang="en-US" altLang="en-US" sz="2600">
                <a:latin typeface="Arial" panose="020B0604020202020204" pitchFamily="34" charset="0"/>
                <a:cs typeface="Arial" panose="020B0604020202020204" pitchFamily="34" charset="0"/>
              </a:rPr>
              <a:t>At home</a:t>
            </a:r>
          </a:p>
          <a:p>
            <a:r>
              <a:rPr lang="en-US" altLang="en-US" sz="2600">
                <a:latin typeface="Arial" panose="020B0604020202020204" pitchFamily="34" charset="0"/>
                <a:cs typeface="Arial" panose="020B0604020202020204" pitchFamily="34" charset="0"/>
              </a:rPr>
              <a:t>Long-term care facilities</a:t>
            </a:r>
          </a:p>
          <a:p>
            <a:pPr>
              <a:buFont typeface="Arial" panose="020B0604020202020204" pitchFamily="34" charset="0"/>
              <a:buNone/>
            </a:pPr>
            <a:r>
              <a:rPr lang="en-US" altLang="en-US" sz="2600">
                <a:latin typeface="Arial" panose="020B0604020202020204" pitchFamily="34" charset="0"/>
                <a:cs typeface="Arial" panose="020B0604020202020204" pitchFamily="34" charset="0"/>
              </a:rPr>
              <a:t>	 (including hospitals</a:t>
            </a:r>
            <a:r>
              <a:rPr lang="en-US" altLang="en-US" sz="2600"/>
              <a:t>)</a:t>
            </a:r>
            <a:endParaRPr lang="en-CA" altLang="en-US" sz="2600"/>
          </a:p>
        </p:txBody>
      </p:sp>
      <p:sp>
        <p:nvSpPr>
          <p:cNvPr id="27652" name="AutoShape 9">
            <a:extLst>
              <a:ext uri="{FF2B5EF4-FFF2-40B4-BE49-F238E27FC236}">
                <a16:creationId xmlns:a16="http://schemas.microsoft.com/office/drawing/2014/main" id="{EED5E35A-DBEC-41EA-AECA-4E97FB117357}"/>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27653" name="AutoShape 11">
            <a:extLst>
              <a:ext uri="{FF2B5EF4-FFF2-40B4-BE49-F238E27FC236}">
                <a16:creationId xmlns:a16="http://schemas.microsoft.com/office/drawing/2014/main" id="{3F878580-DBB6-4B8D-AF5E-4FAE59696881}"/>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pic>
        <p:nvPicPr>
          <p:cNvPr id="23558" name="Picture 10" descr="https://encrypted-tbn0.gstatic.com/images?q=tbn:ANd9GcQETNOfdZHqpcxGiArOu02dsSfxy86jWb02yG_DrzKSFC1XtLn09Q">
            <a:extLst>
              <a:ext uri="{FF2B5EF4-FFF2-40B4-BE49-F238E27FC236}">
                <a16:creationId xmlns:a16="http://schemas.microsoft.com/office/drawing/2014/main" id="{7DBAB242-40DA-4D24-AE82-F5FD6EEED91C}"/>
              </a:ext>
            </a:extLst>
          </p:cNvPr>
          <p:cNvPicPr>
            <a:picLocks noChangeAspect="1" noChangeArrowheads="1"/>
          </p:cNvPicPr>
          <p:nvPr/>
        </p:nvPicPr>
        <p:blipFill>
          <a:blip r:embed="rId2"/>
          <a:srcRect/>
          <a:stretch>
            <a:fillRect/>
          </a:stretch>
        </p:blipFill>
        <p:spPr bwMode="auto">
          <a:xfrm>
            <a:off x="7265989" y="2668588"/>
            <a:ext cx="2790825" cy="1638300"/>
          </a:xfrm>
          <a:prstGeom prst="rect">
            <a:avLst/>
          </a:prstGeom>
          <a:ln>
            <a:noFill/>
          </a:ln>
          <a:effectLst>
            <a:outerShdw blurRad="292100" dist="139700" dir="2700000" algn="tl" rotWithShape="0">
              <a:srgbClr val="333333">
                <a:alpha val="65000"/>
              </a:srgbClr>
            </a:outerShdw>
          </a:effectLst>
        </p:spPr>
      </p:pic>
      <p:pic>
        <p:nvPicPr>
          <p:cNvPr id="23559" name="Picture 12" descr="https://encrypted-tbn2.gstatic.com/images?q=tbn:ANd9GcR9fFCjZe893oHQocPJOssDxeTeJwi3zNG0b0yxudE1aTJs6Eq4CQ">
            <a:extLst>
              <a:ext uri="{FF2B5EF4-FFF2-40B4-BE49-F238E27FC236}">
                <a16:creationId xmlns:a16="http://schemas.microsoft.com/office/drawing/2014/main" id="{D9B219BA-0E8C-4DB6-B139-3F0331126038}"/>
              </a:ext>
            </a:extLst>
          </p:cNvPr>
          <p:cNvPicPr>
            <a:picLocks noChangeAspect="1" noChangeArrowheads="1"/>
          </p:cNvPicPr>
          <p:nvPr/>
        </p:nvPicPr>
        <p:blipFill>
          <a:blip r:embed="rId3"/>
          <a:srcRect/>
          <a:stretch>
            <a:fillRect/>
          </a:stretch>
        </p:blipFill>
        <p:spPr bwMode="auto">
          <a:xfrm>
            <a:off x="7034214" y="1062039"/>
            <a:ext cx="2085975" cy="1533525"/>
          </a:xfrm>
          <a:prstGeom prst="rect">
            <a:avLst/>
          </a:prstGeom>
          <a:ln>
            <a:noFill/>
          </a:ln>
          <a:effectLst>
            <a:outerShdw blurRad="292100" dist="139700" dir="2700000" algn="tl" rotWithShape="0">
              <a:srgbClr val="333333">
                <a:alpha val="65000"/>
              </a:srgbClr>
            </a:outerShdw>
          </a:effectLst>
        </p:spPr>
      </p:pic>
      <p:sp>
        <p:nvSpPr>
          <p:cNvPr id="27656" name="AutoShape 14" descr="data:image/jpeg;base64,/9j/4AAQSkZJRgABAQAAAQABAAD/2wCEAAkGBhQSERUUExQVFRQWGBQYGBgYGBgUFxgXGBUXHBcYFhUXHCYfGBwjHBcUHy8gIycpLCwsFR4xNTAqNSYrLCkBCQoKDgwOGg8PGSkkHyQsKSksLCksKSwpKSkpLCkpKSkpLCkpLCwpKSwpKSwpLCwpKSwpKSkpKSkpKSwpLCwsKf/AABEIAKAA8AMBIgACEQEDEQH/xAAbAAACAwEBAQAAAAAAAAAAAAAEBQIDBgcBAP/EAD4QAAECBAQDBQYEBQMFAQAAAAECEQADBCEFEjFBBlFhEyJxgZEHMqGxwfAUQnLRI1Ji4fEVgpIkM0NjolP/xAAaAQACAwEBAAAAAAAAAAAAAAACAwABBAUG/8QAJREAAgICAgIDAQADAQAAAAAAAAECEQMhEjEEQRMiUTIjgcEU/9oADAMBAAIRAxEAPwDH1cpUtZmSmA5JdjfeJTMdSU5vdUkgKGr/ANoBOJLUllKQnaxIJ6NFcmnSVZWsrQsXJG99bwoIb0XFIslYfq1/OGZlpmtcFKreBGnjAEuilyqcrsrxDknpy1gWhyFSSFKSdSDo30iPei+tmopseRJIQADmDs2+mu2jxoabF5qsoSmWhI/mNz05iOeokByrM7N+8G0GOnMlExgCdToP1fCEuDQufJ7idPQpCkDOUktdjZ+UDfg0Ic5wgO7uPiTGXUgpcmYG6Qj4yQV0QmhZZM1KVI5OksTfmIr5I3QMZTtJmuxKnlqH5FvuUD4HeFmG8N05MxKFF1pIWl7NzA2Z45xhmOTUfwws5Ttqx6codcM4oqXVy1OTmdJ/3CCdI1KLY0rPZZMH/bnBQ2zJ+ohLV8DVcv8A8YV+lX0MdXo8RUD/ANtKk9VM3wgiZPGrB4rkyqOFTqCYj35S0/7T8xA8wgFjY9bR3NcgKLm/SBJ/DkiY+aUgvzAi+RKOLhMeBMdXqPZ3Sq0l5T/SSIW1HssSfcmrT4sqL5ko57lj2NXVezeoT7sxCvEFP7wrn8J1ab9jmH9JB+ES7IKBHrxZPpZiPflzE+KT9IH7Qc/pFlF9P74vuPnDzFq1PYICSM2Zg3JGt+UZwhxDLBKZKjkVYAW6Of2EdLwJtScF7/4ZPKjaUvwDxdLpJTpmf1SGg7BON1U0nskyQo5iXKm16AQHi5JSvKGSVAuORfL8oVBJBZXkeca8yU3XoVC0gvF8amVEwzClKSQAwciw6wAZiufwi0y2j3I8K/8AND8D+SRQ6uZjzvczF2WK5ymER4oRV0RTk32Urml2BMSKGDxdJo7EnWK1+75xWPFX2aI5Xo08mYheUrsEu/8AUeZhhKxCWhQUzqUAH1YNfLy6QnmSSe6NH+/pH0qQSCdxp5vHNNI0VWBkywe5mzHqOR9Ytr5IWoFJYbgal9HO1oEoZQKCock/fwicvEAlOnefLAJ7CYfS0JSnukXuX2gedRZjc6/GL6CtJsk3aC00RmglQNtCPnlMSTRaVgFMuWDlW5UNNSCBe99o9r5ZnS5kpKVFSmUkJ0zAjXlYmLqFMqWpQnKfkySFNyEfVvGTDJIQJaeeqj+0Y3ivIpfgv4W5WZavwObTZTMyg2sFAn0i1E1iFDYgxHEllbqLkm97vFUlbpEaJGqGtHbqORmQlWygFDzDxeqkgDgCvM6kljs1HJ3Mwbb7EbA0qW3B6iAoFuhHLozFqaZUOkU3UHwiTgWAcxVFWhSmS2oiYkgwx7IHX+0VzZYbWKLsA/DAx4qk3a0V1dWUDugqc8j84Ap8RnTDdkjlc+vKJYSgwxVCFapEA1XDEiYO9KQfFIgtFcoclHlv4wXTVQXsQeX3rF2C4tGQq/ZrSq0QUfpJEY+s4cTImVCM7ITl7yjsUkn5x2k027RjuOuEpMyTUVC8+bIGZTJBDAEJ3O141+Nn+KfJoRmx840jnyMMBpipwXkpHmVDJ4aP5GM9iUlgG11hzJxqWEplBKytJKVEKGQpTmY5crhknnA9RT5lx3fHcc2N/pzp3CQolXES7FoOq6AAgiyj6Hyj3sHLesFwcf6JyvoDTSFWghhhXCpmzACq7EgM+n2YLklKR3lBIv68oQqxdaVlctTcm9H9IzzlFdjUn0hzV4QlK1ITMBylnIZ/2hJiuGqkrKFhjY8wx0II1ECJqlA5i5O5hgiqVNABS7aHeIs6lpk4cRlR1oCc24G/jeJTMWSJbpSLMDCRbiWSOZ9PsR5NJCAOd/XSOPyNlDqmxfs0FgGIv5k/K0WS1pmpzCxBaEpqD2KknoB/yBPy+MEUU9gEjQXJ8ftoGwqHlCnIoeMa6iJCehjK4RJVOUG5/wCY2s2WAkDYbwp9j4KkZPiOmTnKwdCAocswtGYm+8RFuPYo86cdipvJNv2hbKzTLiwiJVtlN3pF9RVJSGL30iFDMcGAaiSUli9i31+sX0CmLcxDH0BGX2OqezDiQSEzJZSouQoNtYg/SOjScflKZ1lJOygU/GOF8NVaUThnWUJYuQM3wEbuXXy1WRUyz490t1BhO6E5pyjLR02TNSoOCCOhBjzMNjGUwFkJPeSX/lP1hmqq5GDSbRcZ2hupTi4BhLW1iM4RmLuHAv5GLpeJt1hPh0oLqpoP5QNf6rn6DyiuLHY9s0c6QFswIbTl5worUEFkjx/zDqkISMo9YhVUAVcawcoWjTZlpySHUHBG0NMKWFoDG4+3hZjKVyy4Nx8RyMI5eLFC3S4SpnGwJ/vCUqYTWjoVNOzJueY9DCXjdAVQT0uWKdv1CGPD1OTIBU/eJPlC/j1kUMxjqUj1P9objhymkYZyqLOaeyjD0TayaiegKXMlrSDrlzAgt1MLlSRKzhWqFKQX1dJb42gfBceXSVPaoYkc9NfjD7i7DxMnonJP8Oo755FbXEd3B/hzOK6Odk+8LMpTVYWpSj7wLAHYQXUYimWhsocjz8YKp5SEFa0P2hLAMMpSEnMXO8ZqYe0V0eG5ZyWioRT2XYclM+b/ABVFKCDoW02iNDh6Zs4IBZJJYnl1MFfh0gPfKQcuhLjYjaIf6asgqSNIzcf0ZYFi1ElKiEFwNS7h92I2gnDx/Db/ADF6aZkqMxiGIbTKdj18Iol2Q4iKNSsu9UCykuluTiCFSkg5idNBz5R5LYzSBbVX9ojiMp8gBvvHJ9GwAzlRbqT5w4ocPWVAAG/KCuHcESuYkKvHREUCEZAkAX+hgJMbGNg+CYWZSAGa0WVk3MtMpJsbrPQbCDKgkJtr8IRSJqZCiufNCSrc2tyAihqF3H3DIKDPQAmwEwN1DKA25HyjHYQe6RyJH7Rtcc43kLlGXLzTApklTMlnvc62jIqWgVC0y/cOnl4xPVCHKKyfUMxKplqp1IKECYAFJmGxYK91I3JzFzewAjOylsQfCGOLSnlg8j8Dr9IWCCXQL1If4bVdnORM/lUlXk4eO1KoZSw5QgvfQG0cTw6nVNACAVFto6ngeLns5UtaVJWEMokWcWZ9yYpUuyZt7HCMLlJIyoT6aRcZPlEEvrHkyoCElSjYOSYYl+COiSiU8s2z6ekKK3ETLm5woEKsW5jYxmcdxzOoqVYaJGrD94bUeArqaFMyUrvAqswNs2zxong4RUmHhncqHiOINLwbScSc4xeF4XPcIU5WSXswA2Pzi/FqSdKSSlLkbc4Ubb1s0GIYmFv1hHJojckWJceUWYFJnTGeUdjq483h1iiMstmZWwgHEtPQ9w+oyy0y86QoIScr3D8xtGb9o61CnSCbFT+gP7wVgmHhKSuY5Mwvf3iBoSTrqYy/tDqmXKlhgkhZsS5ZhodNY0eJC80bMHkSSi0jnirKJe/0OsbDCKkz6CbTfnknPLO4tcDpGZ/B51EbsSPENDXh/NJmy5pB7OYShyGBtp8/SNHk/TMJxRc4aXQi7Fc10ofui8ByqRQmJlqJZWjDWNSukyTZiU2YnTkdIBxFXZhK27ySCNiDzDQ5xuKlYF06PhR5LAAEbHX1iKahUogqDJVYEiz8jtDbEa1M7LMSFZilGbMz5m71xqH3gWtJmUypSk2zBQvdxq3lDn1aAv8ARTiRdJfc/WPqmWjsiyrslgRqd77NAyswASe8HSx384umAkFL21PjtAY/u9BS0hDOnkTCdIJk96YAD7zQHUp7w6RdQTGUDuDaOM+jcuzpOA4SUMokPyH7w8M8veEtPiYSB1gleJAi2sLNMWkGzqxnJLN8I5jxhjInT+6XSkMPF7n5ekOOLpikoBUtXeJsNLD43aMapLsft4KKrYjNkvRdIXZj9mGNXOCTKNgWuBy6wvkSySAN4nMksL6uw8omrMqdOx5UodCh0jPPD+mm5paT0hdXSkBKMgIUCoLc6l3Sw5NbygVo1S7svwrHplOO4zPeNVhvtGTYTZfmP2jBph5h+CLyheUZtQ+3K3OH48XyOkLlPijp9BxDJWLLKehBHryjL4ljE1a1gqBlkukC1nNjz29YV08pRL5SFMyiCznqCGimfMCX8ee51joY/HjjdmaWRzAsSrFZgAY6DwbjUyRToSWZYKk82zEfMRzSRIXPnploDrWoJT4nmdtz5R1mbhvZUcpCQT2eUB3JS/v2Gx1aByJ5Ey8eRY5I+p+LFS5pWUhRNgCcpbpsYOk8Q5poUod1WoJzX6WjNTqZM4ZVBlJO+3OPpeFolJct0LvGJxOmppqzoxx+SlPdYeEZbFsZSV5ipoymJYt2aXBJ2HjCcVJN1e8YdhwuTtiMuZRVI12L+0OoW0uSezlpDAMCS25cFvKMzXVC5ygqac5FgTqB0aBzWJTYqDxZLnpPWOioxT0c3bLKOSM7ktYi9/lCKpmqRM7zskuB57CDqzGADllpK1cki3/LePKWVMWD2uTLqUly3Qqex8IRngsrv2MxyeNNDHE8RVKVKngJUlYBINwW2MK6zEkzsoy5SCSrlzDDYRveIVU86gpp6ZKZSUkBSGHdvlWktrsXjndZ2QmHsfc+vR4pWsb3/orTl0PPxcvIMpAIsRu8E0OI5AQ7JUCFFgTlOvhGfpsFmLTnkkLT/SWI6FKtIImTJstDLlqCgdSGBHLkPGNi5VbQptdC6qOSYpP5XdPhyMNKCUlSCrV/sQnqp3aLSAL6GIU1eZaikGxLQnFNYZ8mtBzjzjSBZUgZmVqxj2mw98pF3UB1DxJc9IJLkvp4f2g+ik5Q+n9944t6OglsMlYyEjKoO1mGvg0ajBcHmzpa1y0d9KcyJau6ZjG6QdlAMesc5xUtMJ0c2ILefjGh4X9o8+lPeaalrBRykdQpj8YOCj7BlJ+hNj86oVNaplqlOGSlSSlh0fWFsySR4bH70jrUn2k4dXKMqvlKRKJQtJLr7497PluAW1GxvCDjTgISE/iKRQn0i/dKTnA6ZhqR623hjgvQptvsW8LGSqWc0tKpnPdv7QVPwSVM1BfpYxnMGrBLVzD6aGNQiuBD+kY5ppisiaehb/pRlJIfMl3B3bqISYjKPaBg+YDzMaibWg6W015tC6qnGWQtKQpnfVw/KJhlynUg45W1TJYTgGVlzNdQnl49YbTawJ1eEE3Fpcz3lTEdBcP4hjHskSjpUkfrSWjuQ4wVRFSuW2NJ08nWw3vduXiYTVNU/qTBFXNEtBSF5ypmVoPK5hSpcSciRRtfZHQdpXqUf/HKWR4qISPmY6fT8NGcuaoKUlPeCwQ6SprEP5ekZT2L4SEJmVKywmMhPgkuojqTp4R1GuxsS7MDLILKG1t4C3XFCpON2zmuOJImiUUi1ypwl0876Elh5wprKhEkJ7RCFEnaYtSk6m6VJALCzjpDrEK7OVlRzZn7rN67xhceqUJJCWtqeZ6PoIL46VstZLdI8x3GUrZkgBLtzc2ckxnl4gomxaPU00yce6LczYesM6Xhxg6lOeQsPMxPtLoYqiB4fRhRdZIHMc+UNxTyQGGZXmQ/i0DKp1fky92zKOUjoQ0ejtk//n6/2hiSiC9h0lKUhkpSkffOF9ViIdn0+9IoqMRmJ1SD4QGahC2zJIPMfURUp+kWo2azAsdCqapkLYpA7RL3DKASoeRCD5xk5lMvOwBAN/SJUk7J2pF05VA+BUlvjHycWyKUJZPZvbNdQB1+sY5NXsYk60fYZiK6dYCSwOvWNYjHFlIIQpT8g4jJTMcCld9AtyDQ+w3jGQkBKpJUB/WsAf7RGzB5ixt/n4JyYeVfpKsxQqBeWR1ytGaky8qu8l0qdtvQxtZ/G9K1qZKvFS/qYBmceoHuUcgeIf5wWfy1kqo9Ex4nExDfwX6kediPvpBdPWksl7Fn8t49XIaSsPmDpJ/pIBf5wMKfKBmsDcHlHFezodF2Jzb25t6QvJ5xaQ5iQlwaQEnsHydY1PA3HMzD5rEdpTTGE6UbpWNyAdFAaH1jPmSN4iw2PrBg2dz4j9nlFX05qcPUAvLmTlLh9QladUg6Ps3J25NJqSzHUd0g7EE2inAMenUkwLkTFII5Hbw0UOhi7Ga4TZpnJSEmZ3lhI7uf8xSNgdW2ciI0pdgteiS6t4DqawkRSZrGPFTAYiil0UlQHMmF4+Qslhzi1MkrLJDn71ggYYUDMTf4esFFNlto9qJ7m2gsPCKCqLxJMazg/BJaf+onAKCfcSdP1eR0jVGDnKhMskYVbHWCCbSSJIWt3chGhllWw66ODDmnxZRUy0LWnkDfzhfTS1z1megZkpLBw7HmRDORNn6Bx4J+sapY1F6MMsajkck7sNxjiSRKplqEgpmsyM4d1Hd+lzHI5lIuasAXUoskcySwjQcV1q1Tihairs7Fz+Y6/QRm6ueRYa6npyEKm0jXjWjsmD+yWWijCVzFfiVDNnBeWk7IA3TzOsYerlTJK1SpyMkxBY8lDZSTuDzh37O+O8qUyJqypBYHMwKFHQp6GLvanWgolrABKFFJP9KhZ/MD4wOKTXsuap0Yyqnhwedv2hbUTiNieu0VV9S4HiGgeTXLQdXHI6RcsistRLVTrQfw5gKquemWDlSSApQ1vsOsJqiszaAX5aR0X2bSxISJqx7vf/Uo+4n1v5RnlkTdDONKwD2ocO09JMkyKZGUpQQou5WQpJdR1dyfhyjI8N4YidUZJjgHNpZyNnjS8YzKidPXOmylJQ4ynQ+PgT84GFFKCJU6Qr/qM4Kkg6jdxtB40uUX2BJvi10PpPBNMNUE+JJg2VwtS7Sk+YhpSVYKQSLxYuoH8sejWOHqKOS5z/WLk8OyRpKl/wDERCvwJBQWlJzAFmDXa1xBxrFbMPjEip/zQXFfiK5M4lTApIHW/nz+MWUBJVlJDEFN9n+xFK6ggkHwP+YpUu9jvHi6s9HdEpSYuAitComIYhTJdk+sfGUkagR6FR9FlFWa9kwTKnMFBgQRd9jsU8j+8QKuUfCW2puYhAda7t9nlDGhwBau9MdCTdvzH9oHkqyqBYZhcPzjUCqzywejjwOv7wzHFN7Bm2loBmoShOVAYQPUAdmfvSLppvFE5JKWHP7EPYolgWB9vMAc5NVfpGsa3iarly5QAFh3UMbqbm1i3N4PwLDk01MVKtYqUrk1z6abEaXjD45WmavNoNhyDn484FuuhGXAssk2+jR8A4yGXLUrKsqdN9X2Hp8Y6SrHvw9MtasqihJU6r6aD1YaRwVEwGWU5Q4Lg7no/wB6QbLxOcZRR2q1SyB3SXv53go5NUxjxq9Ea3EFKUqYoupZJ8SS5J84B0DkxSua5+Q5RWpBUbwMpjkiKqhi4NxcEbRp8R41TMpEyiCpZACnsEs2+93jNqpmEUmVCObQfFM2/DHC6Vo7SYQpKrpSC4HVRG/SCOIaJM1QllwlLEtZyRb0EJOC8Y7GYZay0tfwUBZvHT0h8qbmUVHVW3yEDii5TuXQWWajCo9iqk4RSZicpJcjum79H2jR4piyabIgDMlJGcj/AOlgbgaAcgYulfwR/wC1Qb9CTt4nfkIR8VU5RKTNTZT5FdUl2fw+sPeO7aM6ybSY1rcSzg3zIVpvrGdweVlUpLMQT84Gwavyq7NXuk908jy8IY10vspqV/lNlQfhzUMisvNHlE0NFUEbwylzISSV7jSDZc2PSpnJaGIVFE2oaKO2iBEXZRx2ZNe5uY+TFcTEeNPQMtCosCooCokFxAQgKj0KgcLiYXFkouCmj1Ny5ikKiTvEslBBUnzh4rFErCcoY7/frGdSmL0KYRa7tFpqmhtM1DaH7aDsApe0noB0BJPgm94TSattbw84ZrEpnEkgdxTElmNt/wDEaFNMzuLHPHda0hMsH39d7C/M7tvGFE92fVo0/Gysy5RJsUqYl+Y59GjM1MtIB56iBf6WgdSe8fC0VTZ2gc+HzhjhmGGYyiWT8TzYQbPp5QLBA9bxK9l2JZCXNhByZAHjFlh7oAiiYuAbCITBAs0iLJsyBgkqNoBhIuo0KUtISCVOGA1joNBQKHWZurUI/T/MrrCLgml/iqS18rv038NRHSKHDQByjRiizPllugXDcDGqnUeZjQ/6BImpyzJaVJtY6R7JSEiJqq2jQkIM/jPsmp5gJkKMpX8pdSPDmPF4x6qZctaqSqDTAO6rZadi+5jpUvEiFNsQX8QQ0Zr2k0YmUqJx9+WoBxqEqPPoWPmYVkxUuSG48jumZXDJ5lqMpeo908xDYExlU15msFWnIuk/zj9+kaPDK0TUA76EcjHV8PyPlhT7Rm8jFxdoNQYuBimPs0bjMcdiSTEXj6PHnfJkR88eBcfPEKJPEgYrzR68QhaFRMKigGJhUQgQhUS7RzbSBwYtRaLKL0mLUTWgcKj0GLKGKqjOlKFE5QXA3D6geP0gqdIkLBIBQoBrb8raQnTMtExMtBKVAuNh3aZfysGAsYis8oGFQ4jztIjbZdFilxRNmxCZNihS3gCyesGUVMXfT71++YimkpyT9fnD6goDMWJad/eP8oHPw+cNjGwJSNdwRh3cM5QZS7DokHbxPyjWBQAhfSJTLlhI0AAHgIs/EekbYx0Y5O2EqqIHXOeAp1S0D1dV3coIBP5mcDmWcP6waQDCk1rFzv8AdvOA+M6ofg5gOxljzzR7S2Oc3TLASnd1Nr97mE/Hi2oVDfNLJ81QOT+WHj/pGLKQu2hGhGvlBGE4sqXOIW12c7Hr0MIKecr8uv3eCuyYXN+fWMviuUZc16NmVJqmdMlTAoOIs7OMfwvjzdxRjYiZaPR45qcbRyZxcHR//9k=">
            <a:extLst>
              <a:ext uri="{FF2B5EF4-FFF2-40B4-BE49-F238E27FC236}">
                <a16:creationId xmlns:a16="http://schemas.microsoft.com/office/drawing/2014/main" id="{863E7A7E-7DDD-4D05-94A0-286A6ADC8715}"/>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27657" name="AutoShape 16" descr="data:image/jpeg;base64,/9j/4AAQSkZJRgABAQAAAQABAAD/2wCEAAkGBhQSERUUExQVFRQWGBQYGBgYGBgUFxgXGBUXHBcYFhUXHCYfGBwjHBcUHy8gIycpLCwsFR4xNTAqNSYrLCkBCQoKDgwOGg8PGSkkHyQsKSksLCksKSwpKSkpLCkpKSkpLCkpLCwpKSwpKSwpLCwpKSwpKSkpKSkpKSwpLCwsKf/AABEIAKAA8AMBIgACEQEDEQH/xAAbAAACAwEBAQAAAAAAAAAAAAAEBQIDBgcBAP/EAD4QAAECBAQDBQYEBQMFAQAAAAECEQADBCEFEjFBBlFhEyJxgZEHMqGxwfAUQnLRI1Ji4fEVgpIkM0NjolP/xAAaAQACAwEBAAAAAAAAAAAAAAACAwABBAUG/8QAJREAAgICAgIDAQADAQAAAAAAAAECEQMhEjEEQRMiUTIjgcEU/9oADAMBAAIRAxEAPwDH1cpUtZmSmA5JdjfeJTMdSU5vdUkgKGr/ANoBOJLUllKQnaxIJ6NFcmnSVZWsrQsXJG99bwoIb0XFIslYfq1/OGZlpmtcFKreBGnjAEuilyqcrsrxDknpy1gWhyFSSFKSdSDo30iPei+tmopseRJIQADmDs2+mu2jxoabF5qsoSmWhI/mNz05iOeokByrM7N+8G0GOnMlExgCdToP1fCEuDQufJ7idPQpCkDOUktdjZ+UDfg0Ic5wgO7uPiTGXUgpcmYG6Qj4yQV0QmhZZM1KVI5OksTfmIr5I3QMZTtJmuxKnlqH5FvuUD4HeFmG8N05MxKFF1pIWl7NzA2Z45xhmOTUfwws5Ttqx6codcM4oqXVy1OTmdJ/3CCdI1KLY0rPZZMH/bnBQ2zJ+ohLV8DVcv8A8YV+lX0MdXo8RUD/ANtKk9VM3wgiZPGrB4rkyqOFTqCYj35S0/7T8xA8wgFjY9bR3NcgKLm/SBJ/DkiY+aUgvzAi+RKOLhMeBMdXqPZ3Sq0l5T/SSIW1HssSfcmrT4sqL5ko57lj2NXVezeoT7sxCvEFP7wrn8J1ab9jmH9JB+ES7IKBHrxZPpZiPflzE+KT9IH7Qc/pFlF9P74vuPnDzFq1PYICSM2Zg3JGt+UZwhxDLBKZKjkVYAW6Of2EdLwJtScF7/4ZPKjaUvwDxdLpJTpmf1SGg7BON1U0nskyQo5iXKm16AQHi5JSvKGSVAuORfL8oVBJBZXkeca8yU3XoVC0gvF8amVEwzClKSQAwciw6wAZiufwi0y2j3I8K/8AND8D+SRQ6uZjzvczF2WK5ymER4oRV0RTk32Urml2BMSKGDxdJo7EnWK1+75xWPFX2aI5Xo08mYheUrsEu/8AUeZhhKxCWhQUzqUAH1YNfLy6QnmSSe6NH+/pH0qQSCdxp5vHNNI0VWBkywe5mzHqOR9Ytr5IWoFJYbgal9HO1oEoZQKCock/fwicvEAlOnefLAJ7CYfS0JSnukXuX2gedRZjc6/GL6CtJsk3aC00RmglQNtCPnlMSTRaVgFMuWDlW5UNNSCBe99o9r5ZnS5kpKVFSmUkJ0zAjXlYmLqFMqWpQnKfkySFNyEfVvGTDJIQJaeeqj+0Y3ivIpfgv4W5WZavwObTZTMyg2sFAn0i1E1iFDYgxHEllbqLkm97vFUlbpEaJGqGtHbqORmQlWygFDzDxeqkgDgCvM6kljs1HJ3Mwbb7EbA0qW3B6iAoFuhHLozFqaZUOkU3UHwiTgWAcxVFWhSmS2oiYkgwx7IHX+0VzZYbWKLsA/DAx4qk3a0V1dWUDugqc8j84Ap8RnTDdkjlc+vKJYSgwxVCFapEA1XDEiYO9KQfFIgtFcoclHlv4wXTVQXsQeX3rF2C4tGQq/ZrSq0QUfpJEY+s4cTImVCM7ITl7yjsUkn5x2k027RjuOuEpMyTUVC8+bIGZTJBDAEJ3O141+Nn+KfJoRmx840jnyMMBpipwXkpHmVDJ4aP5GM9iUlgG11hzJxqWEplBKytJKVEKGQpTmY5crhknnA9RT5lx3fHcc2N/pzp3CQolXES7FoOq6AAgiyj6Hyj3sHLesFwcf6JyvoDTSFWghhhXCpmzACq7EgM+n2YLklKR3lBIv68oQqxdaVlctTcm9H9IzzlFdjUn0hzV4QlK1ITMBylnIZ/2hJiuGqkrKFhjY8wx0II1ECJqlA5i5O5hgiqVNABS7aHeIs6lpk4cRlR1oCc24G/jeJTMWSJbpSLMDCRbiWSOZ9PsR5NJCAOd/XSOPyNlDqmxfs0FgGIv5k/K0WS1pmpzCxBaEpqD2KknoB/yBPy+MEUU9gEjQXJ8ftoGwqHlCnIoeMa6iJCehjK4RJVOUG5/wCY2s2WAkDYbwp9j4KkZPiOmTnKwdCAocswtGYm+8RFuPYo86cdipvJNv2hbKzTLiwiJVtlN3pF9RVJSGL30iFDMcGAaiSUli9i31+sX0CmLcxDH0BGX2OqezDiQSEzJZSouQoNtYg/SOjScflKZ1lJOygU/GOF8NVaUThnWUJYuQM3wEbuXXy1WRUyz490t1BhO6E5pyjLR02TNSoOCCOhBjzMNjGUwFkJPeSX/lP1hmqq5GDSbRcZ2hupTi4BhLW1iM4RmLuHAv5GLpeJt1hPh0oLqpoP5QNf6rn6DyiuLHY9s0c6QFswIbTl5worUEFkjx/zDqkISMo9YhVUAVcawcoWjTZlpySHUHBG0NMKWFoDG4+3hZjKVyy4Nx8RyMI5eLFC3S4SpnGwJ/vCUqYTWjoVNOzJueY9DCXjdAVQT0uWKdv1CGPD1OTIBU/eJPlC/j1kUMxjqUj1P9objhymkYZyqLOaeyjD0TayaiegKXMlrSDrlzAgt1MLlSRKzhWqFKQX1dJb42gfBceXSVPaoYkc9NfjD7i7DxMnonJP8Oo755FbXEd3B/hzOK6Odk+8LMpTVYWpSj7wLAHYQXUYimWhsocjz8YKp5SEFa0P2hLAMMpSEnMXO8ZqYe0V0eG5ZyWioRT2XYclM+b/ABVFKCDoW02iNDh6Zs4IBZJJYnl1MFfh0gPfKQcuhLjYjaIf6asgqSNIzcf0ZYFi1ElKiEFwNS7h92I2gnDx/Db/ADF6aZkqMxiGIbTKdj18Iol2Q4iKNSsu9UCykuluTiCFSkg5idNBz5R5LYzSBbVX9ojiMp8gBvvHJ9GwAzlRbqT5w4ocPWVAAG/KCuHcESuYkKvHREUCEZAkAX+hgJMbGNg+CYWZSAGa0WVk3MtMpJsbrPQbCDKgkJtr8IRSJqZCiufNCSrc2tyAihqF3H3DIKDPQAmwEwN1DKA25HyjHYQe6RyJH7Rtcc43kLlGXLzTApklTMlnvc62jIqWgVC0y/cOnl4xPVCHKKyfUMxKplqp1IKECYAFJmGxYK91I3JzFzewAjOylsQfCGOLSnlg8j8Dr9IWCCXQL1If4bVdnORM/lUlXk4eO1KoZSw5QgvfQG0cTw6nVNACAVFto6ngeLns5UtaVJWEMokWcWZ9yYpUuyZt7HCMLlJIyoT6aRcZPlEEvrHkyoCElSjYOSYYl+COiSiU8s2z6ekKK3ETLm5woEKsW5jYxmcdxzOoqVYaJGrD94bUeArqaFMyUrvAqswNs2zxong4RUmHhncqHiOINLwbScSc4xeF4XPcIU5WSXswA2Pzi/FqSdKSSlLkbc4Ubb1s0GIYmFv1hHJojckWJceUWYFJnTGeUdjq483h1iiMstmZWwgHEtPQ9w+oyy0y86QoIScr3D8xtGb9o61CnSCbFT+gP7wVgmHhKSuY5Mwvf3iBoSTrqYy/tDqmXKlhgkhZsS5ZhodNY0eJC80bMHkSSi0jnirKJe/0OsbDCKkz6CbTfnknPLO4tcDpGZ/B51EbsSPENDXh/NJmy5pB7OYShyGBtp8/SNHk/TMJxRc4aXQi7Fc10ofui8ByqRQmJlqJZWjDWNSukyTZiU2YnTkdIBxFXZhK27ySCNiDzDQ5xuKlYF06PhR5LAAEbHX1iKahUogqDJVYEiz8jtDbEa1M7LMSFZilGbMz5m71xqH3gWtJmUypSk2zBQvdxq3lDn1aAv8ARTiRdJfc/WPqmWjsiyrslgRqd77NAyswASe8HSx384umAkFL21PjtAY/u9BS0hDOnkTCdIJk96YAD7zQHUp7w6RdQTGUDuDaOM+jcuzpOA4SUMokPyH7w8M8veEtPiYSB1gleJAi2sLNMWkGzqxnJLN8I5jxhjInT+6XSkMPF7n5ekOOLpikoBUtXeJsNLD43aMapLsft4KKrYjNkvRdIXZj9mGNXOCTKNgWuBy6wvkSySAN4nMksL6uw8omrMqdOx5UodCh0jPPD+mm5paT0hdXSkBKMgIUCoLc6l3Sw5NbygVo1S7svwrHplOO4zPeNVhvtGTYTZfmP2jBph5h+CLyheUZtQ+3K3OH48XyOkLlPijp9BxDJWLLKehBHryjL4ljE1a1gqBlkukC1nNjz29YV08pRL5SFMyiCznqCGimfMCX8ee51joY/HjjdmaWRzAsSrFZgAY6DwbjUyRToSWZYKk82zEfMRzSRIXPnploDrWoJT4nmdtz5R1mbhvZUcpCQT2eUB3JS/v2Gx1aByJ5Ey8eRY5I+p+LFS5pWUhRNgCcpbpsYOk8Q5poUod1WoJzX6WjNTqZM4ZVBlJO+3OPpeFolJct0LvGJxOmppqzoxx+SlPdYeEZbFsZSV5ipoymJYt2aXBJ2HjCcVJN1e8YdhwuTtiMuZRVI12L+0OoW0uSezlpDAMCS25cFvKMzXVC5ygqac5FgTqB0aBzWJTYqDxZLnpPWOioxT0c3bLKOSM7ktYi9/lCKpmqRM7zskuB57CDqzGADllpK1cki3/LePKWVMWD2uTLqUly3Qqex8IRngsrv2MxyeNNDHE8RVKVKngJUlYBINwW2MK6zEkzsoy5SCSrlzDDYRveIVU86gpp6ZKZSUkBSGHdvlWktrsXjndZ2QmHsfc+vR4pWsb3/orTl0PPxcvIMpAIsRu8E0OI5AQ7JUCFFgTlOvhGfpsFmLTnkkLT/SWI6FKtIImTJstDLlqCgdSGBHLkPGNi5VbQptdC6qOSYpP5XdPhyMNKCUlSCrV/sQnqp3aLSAL6GIU1eZaikGxLQnFNYZ8mtBzjzjSBZUgZmVqxj2mw98pF3UB1DxJc9IJLkvp4f2g+ik5Q+n9944t6OglsMlYyEjKoO1mGvg0ajBcHmzpa1y0d9KcyJau6ZjG6QdlAMesc5xUtMJ0c2ILefjGh4X9o8+lPeaalrBRykdQpj8YOCj7BlJ+hNj86oVNaplqlOGSlSSlh0fWFsySR4bH70jrUn2k4dXKMqvlKRKJQtJLr7497PluAW1GxvCDjTgISE/iKRQn0i/dKTnA6ZhqR623hjgvQptvsW8LGSqWc0tKpnPdv7QVPwSVM1BfpYxnMGrBLVzD6aGNQiuBD+kY5ppisiaehb/pRlJIfMl3B3bqISYjKPaBg+YDzMaibWg6W015tC6qnGWQtKQpnfVw/KJhlynUg45W1TJYTgGVlzNdQnl49YbTawJ1eEE3Fpcz3lTEdBcP4hjHskSjpUkfrSWjuQ4wVRFSuW2NJ08nWw3vduXiYTVNU/qTBFXNEtBSF5ypmVoPK5hSpcSciRRtfZHQdpXqUf/HKWR4qISPmY6fT8NGcuaoKUlPeCwQ6SprEP5ekZT2L4SEJmVKywmMhPgkuojqTp4R1GuxsS7MDLILKG1t4C3XFCpON2zmuOJImiUUi1ypwl0876Elh5wprKhEkJ7RCFEnaYtSk6m6VJALCzjpDrEK7OVlRzZn7rN67xhceqUJJCWtqeZ6PoIL46VstZLdI8x3GUrZkgBLtzc2ckxnl4gomxaPU00yce6LczYesM6Xhxg6lOeQsPMxPtLoYqiB4fRhRdZIHMc+UNxTyQGGZXmQ/i0DKp1fky92zKOUjoQ0ejtk//n6/2hiSiC9h0lKUhkpSkffOF9ViIdn0+9IoqMRmJ1SD4QGahC2zJIPMfURUp+kWo2azAsdCqapkLYpA7RL3DKASoeRCD5xk5lMvOwBAN/SJUk7J2pF05VA+BUlvjHycWyKUJZPZvbNdQB1+sY5NXsYk60fYZiK6dYCSwOvWNYjHFlIIQpT8g4jJTMcCld9AtyDQ+w3jGQkBKpJUB/WsAf7RGzB5ixt/n4JyYeVfpKsxQqBeWR1ytGaky8qu8l0qdtvQxtZ/G9K1qZKvFS/qYBmceoHuUcgeIf5wWfy1kqo9Ex4nExDfwX6kediPvpBdPWksl7Fn8t49XIaSsPmDpJ/pIBf5wMKfKBmsDcHlHFezodF2Jzb25t6QvJ5xaQ5iQlwaQEnsHydY1PA3HMzD5rEdpTTGE6UbpWNyAdFAaH1jPmSN4iw2PrBg2dz4j9nlFX05qcPUAvLmTlLh9QladUg6Ps3J25NJqSzHUd0g7EE2inAMenUkwLkTFII5Hbw0UOhi7Ga4TZpnJSEmZ3lhI7uf8xSNgdW2ciI0pdgteiS6t4DqawkRSZrGPFTAYiil0UlQHMmF4+Qslhzi1MkrLJDn71ggYYUDMTf4esFFNlto9qJ7m2gsPCKCqLxJMazg/BJaf+onAKCfcSdP1eR0jVGDnKhMskYVbHWCCbSSJIWt3chGhllWw66ODDmnxZRUy0LWnkDfzhfTS1z1megZkpLBw7HmRDORNn6Bx4J+sapY1F6MMsajkck7sNxjiSRKplqEgpmsyM4d1Hd+lzHI5lIuasAXUoskcySwjQcV1q1Tihairs7Fz+Y6/QRm6ueRYa6npyEKm0jXjWjsmD+yWWijCVzFfiVDNnBeWk7IA3TzOsYerlTJK1SpyMkxBY8lDZSTuDzh37O+O8qUyJqypBYHMwKFHQp6GLvanWgolrABKFFJP9KhZ/MD4wOKTXsuap0Yyqnhwedv2hbUTiNieu0VV9S4HiGgeTXLQdXHI6RcsistRLVTrQfw5gKquemWDlSSApQ1vsOsJqiszaAX5aR0X2bSxISJqx7vf/Uo+4n1v5RnlkTdDONKwD2ocO09JMkyKZGUpQQou5WQpJdR1dyfhyjI8N4YidUZJjgHNpZyNnjS8YzKidPXOmylJQ4ynQ+PgT84GFFKCJU6Qr/qM4Kkg6jdxtB40uUX2BJvi10PpPBNMNUE+JJg2VwtS7Sk+YhpSVYKQSLxYuoH8sejWOHqKOS5z/WLk8OyRpKl/wDERCvwJBQWlJzAFmDXa1xBxrFbMPjEip/zQXFfiK5M4lTApIHW/nz+MWUBJVlJDEFN9n+xFK6ggkHwP+YpUu9jvHi6s9HdEpSYuAitComIYhTJdk+sfGUkagR6FR9FlFWa9kwTKnMFBgQRd9jsU8j+8QKuUfCW2puYhAda7t9nlDGhwBau9MdCTdvzH9oHkqyqBYZhcPzjUCqzywejjwOv7wzHFN7Bm2loBmoShOVAYQPUAdmfvSLppvFE5JKWHP7EPYolgWB9vMAc5NVfpGsa3iarly5QAFh3UMbqbm1i3N4PwLDk01MVKtYqUrk1z6abEaXjD45WmavNoNhyDn484FuuhGXAssk2+jR8A4yGXLUrKsqdN9X2Hp8Y6SrHvw9MtasqihJU6r6aD1YaRwVEwGWU5Q4Lg7no/wB6QbLxOcZRR2q1SyB3SXv53go5NUxjxq9Ea3EFKUqYoupZJ8SS5J84B0DkxSua5+Q5RWpBUbwMpjkiKqhi4NxcEbRp8R41TMpEyiCpZACnsEs2+93jNqpmEUmVCObQfFM2/DHC6Vo7SYQpKrpSC4HVRG/SCOIaJM1QllwlLEtZyRb0EJOC8Y7GYZay0tfwUBZvHT0h8qbmUVHVW3yEDii5TuXQWWajCo9iqk4RSZicpJcjum79H2jR4piyabIgDMlJGcj/AOlgbgaAcgYulfwR/wC1Qb9CTt4nfkIR8VU5RKTNTZT5FdUl2fw+sPeO7aM6ybSY1rcSzg3zIVpvrGdweVlUpLMQT84Gwavyq7NXuk908jy8IY10vspqV/lNlQfhzUMisvNHlE0NFUEbwylzISSV7jSDZc2PSpnJaGIVFE2oaKO2iBEXZRx2ZNe5uY+TFcTEeNPQMtCosCooCokFxAQgKj0KgcLiYXFkouCmj1Ny5ikKiTvEslBBUnzh4rFErCcoY7/frGdSmL0KYRa7tFpqmhtM1DaH7aDsApe0noB0BJPgm94TSattbw84ZrEpnEkgdxTElmNt/wDEaFNMzuLHPHda0hMsH39d7C/M7tvGFE92fVo0/Gysy5RJsUqYl+Y59GjM1MtIB56iBf6WgdSe8fC0VTZ2gc+HzhjhmGGYyiWT8TzYQbPp5QLBA9bxK9l2JZCXNhByZAHjFlh7oAiiYuAbCITBAs0iLJsyBgkqNoBhIuo0KUtISCVOGA1joNBQKHWZurUI/T/MrrCLgml/iqS18rv038NRHSKHDQByjRiizPllugXDcDGqnUeZjQ/6BImpyzJaVJtY6R7JSEiJqq2jQkIM/jPsmp5gJkKMpX8pdSPDmPF4x6qZctaqSqDTAO6rZadi+5jpUvEiFNsQX8QQ0Zr2k0YmUqJx9+WoBxqEqPPoWPmYVkxUuSG48jumZXDJ5lqMpeo908xDYExlU15msFWnIuk/zj9+kaPDK0TUA76EcjHV8PyPlhT7Rm8jFxdoNQYuBimPs0bjMcdiSTEXj6PHnfJkR88eBcfPEKJPEgYrzR68QhaFRMKigGJhUQgQhUS7RzbSBwYtRaLKL0mLUTWgcKj0GLKGKqjOlKFE5QXA3D6geP0gqdIkLBIBQoBrb8raQnTMtExMtBKVAuNh3aZfysGAsYis8oGFQ4jztIjbZdFilxRNmxCZNihS3gCyesGUVMXfT71++YimkpyT9fnD6goDMWJad/eP8oHPw+cNjGwJSNdwRh3cM5QZS7DokHbxPyjWBQAhfSJTLlhI0AAHgIs/EekbYx0Y5O2EqqIHXOeAp1S0D1dV3coIBP5mcDmWcP6waQDCk1rFzv8AdvOA+M6ofg5gOxljzzR7S2Oc3TLASnd1Nr97mE/Hi2oVDfNLJ81QOT+WHj/pGLKQu2hGhGvlBGE4sqXOIW12c7Hr0MIKecr8uv3eCuyYXN+fWMviuUZc16NmVJqmdMlTAoOIs7OMfwvjzdxRjYiZaPR45qcbRyZxcHR//9k=">
            <a:extLst>
              <a:ext uri="{FF2B5EF4-FFF2-40B4-BE49-F238E27FC236}">
                <a16:creationId xmlns:a16="http://schemas.microsoft.com/office/drawing/2014/main" id="{979BF86A-32CB-45E8-8CD1-D07C43F1873E}"/>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27658" name="AutoShape 18" descr="data:image/jpeg;base64,/9j/4AAQSkZJRgABAQAAAQABAAD/2wCEAAkGBhQSERUUExQVFRQWGBQYGBgYGBgUFxgXGBUXHBcYFhUXHCYfGBwjHBcUHy8gIycpLCwsFR4xNTAqNSYrLCkBCQoKDgwOGg8PGSkkHyQsKSksLCksKSwpKSkpLCkpKSkpLCkpLCwpKSwpKSwpLCwpKSwpKSkpKSkpKSwpLCwsKf/AABEIAKAA8AMBIgACEQEDEQH/xAAbAAACAwEBAQAAAAAAAAAAAAAEBQIDBgcBAP/EAD4QAAECBAQDBQYEBQMFAQAAAAECEQADBCEFEjFBBlFhEyJxgZEHMqGxwfAUQnLRI1Ji4fEVgpIkM0NjolP/xAAaAQACAwEBAAAAAAAAAAAAAAACAwABBAUG/8QAJREAAgICAgIDAQADAQAAAAAAAAECEQMhEjEEQRMiUTIjgcEU/9oADAMBAAIRAxEAPwDH1cpUtZmSmA5JdjfeJTMdSU5vdUkgKGr/ANoBOJLUllKQnaxIJ6NFcmnSVZWsrQsXJG99bwoIb0XFIslYfq1/OGZlpmtcFKreBGnjAEuilyqcrsrxDknpy1gWhyFSSFKSdSDo30iPei+tmopseRJIQADmDs2+mu2jxoabF5qsoSmWhI/mNz05iOeokByrM7N+8G0GOnMlExgCdToP1fCEuDQufJ7idPQpCkDOUktdjZ+UDfg0Ic5wgO7uPiTGXUgpcmYG6Qj4yQV0QmhZZM1KVI5OksTfmIr5I3QMZTtJmuxKnlqH5FvuUD4HeFmG8N05MxKFF1pIWl7NzA2Z45xhmOTUfwws5Ttqx6codcM4oqXVy1OTmdJ/3CCdI1KLY0rPZZMH/bnBQ2zJ+ohLV8DVcv8A8YV+lX0MdXo8RUD/ANtKk9VM3wgiZPGrB4rkyqOFTqCYj35S0/7T8xA8wgFjY9bR3NcgKLm/SBJ/DkiY+aUgvzAi+RKOLhMeBMdXqPZ3Sq0l5T/SSIW1HssSfcmrT4sqL5ko57lj2NXVezeoT7sxCvEFP7wrn8J1ab9jmH9JB+ES7IKBHrxZPpZiPflzE+KT9IH7Qc/pFlF9P74vuPnDzFq1PYICSM2Zg3JGt+UZwhxDLBKZKjkVYAW6Of2EdLwJtScF7/4ZPKjaUvwDxdLpJTpmf1SGg7BON1U0nskyQo5iXKm16AQHi5JSvKGSVAuORfL8oVBJBZXkeca8yU3XoVC0gvF8amVEwzClKSQAwciw6wAZiufwi0y2j3I8K/8AND8D+SRQ6uZjzvczF2WK5ymER4oRV0RTk32Urml2BMSKGDxdJo7EnWK1+75xWPFX2aI5Xo08mYheUrsEu/8AUeZhhKxCWhQUzqUAH1YNfLy6QnmSSe6NH+/pH0qQSCdxp5vHNNI0VWBkywe5mzHqOR9Ytr5IWoFJYbgal9HO1oEoZQKCock/fwicvEAlOnefLAJ7CYfS0JSnukXuX2gedRZjc6/GL6CtJsk3aC00RmglQNtCPnlMSTRaVgFMuWDlW5UNNSCBe99o9r5ZnS5kpKVFSmUkJ0zAjXlYmLqFMqWpQnKfkySFNyEfVvGTDJIQJaeeqj+0Y3ivIpfgv4W5WZavwObTZTMyg2sFAn0i1E1iFDYgxHEllbqLkm97vFUlbpEaJGqGtHbqORmQlWygFDzDxeqkgDgCvM6kljs1HJ3Mwbb7EbA0qW3B6iAoFuhHLozFqaZUOkU3UHwiTgWAcxVFWhSmS2oiYkgwx7IHX+0VzZYbWKLsA/DAx4qk3a0V1dWUDugqc8j84Ap8RnTDdkjlc+vKJYSgwxVCFapEA1XDEiYO9KQfFIgtFcoclHlv4wXTVQXsQeX3rF2C4tGQq/ZrSq0QUfpJEY+s4cTImVCM7ITl7yjsUkn5x2k027RjuOuEpMyTUVC8+bIGZTJBDAEJ3O141+Nn+KfJoRmx840jnyMMBpipwXkpHmVDJ4aP5GM9iUlgG11hzJxqWEplBKytJKVEKGQpTmY5crhknnA9RT5lx3fHcc2N/pzp3CQolXES7FoOq6AAgiyj6Hyj3sHLesFwcf6JyvoDTSFWghhhXCpmzACq7EgM+n2YLklKR3lBIv68oQqxdaVlctTcm9H9IzzlFdjUn0hzV4QlK1ITMBylnIZ/2hJiuGqkrKFhjY8wx0II1ECJqlA5i5O5hgiqVNABS7aHeIs6lpk4cRlR1oCc24G/jeJTMWSJbpSLMDCRbiWSOZ9PsR5NJCAOd/XSOPyNlDqmxfs0FgGIv5k/K0WS1pmpzCxBaEpqD2KknoB/yBPy+MEUU9gEjQXJ8ftoGwqHlCnIoeMa6iJCehjK4RJVOUG5/wCY2s2WAkDYbwp9j4KkZPiOmTnKwdCAocswtGYm+8RFuPYo86cdipvJNv2hbKzTLiwiJVtlN3pF9RVJSGL30iFDMcGAaiSUli9i31+sX0CmLcxDH0BGX2OqezDiQSEzJZSouQoNtYg/SOjScflKZ1lJOygU/GOF8NVaUThnWUJYuQM3wEbuXXy1WRUyz490t1BhO6E5pyjLR02TNSoOCCOhBjzMNjGUwFkJPeSX/lP1hmqq5GDSbRcZ2hupTi4BhLW1iM4RmLuHAv5GLpeJt1hPh0oLqpoP5QNf6rn6DyiuLHY9s0c6QFswIbTl5worUEFkjx/zDqkISMo9YhVUAVcawcoWjTZlpySHUHBG0NMKWFoDG4+3hZjKVyy4Nx8RyMI5eLFC3S4SpnGwJ/vCUqYTWjoVNOzJueY9DCXjdAVQT0uWKdv1CGPD1OTIBU/eJPlC/j1kUMxjqUj1P9objhymkYZyqLOaeyjD0TayaiegKXMlrSDrlzAgt1MLlSRKzhWqFKQX1dJb42gfBceXSVPaoYkc9NfjD7i7DxMnonJP8Oo755FbXEd3B/hzOK6Odk+8LMpTVYWpSj7wLAHYQXUYimWhsocjz8YKp5SEFa0P2hLAMMpSEnMXO8ZqYe0V0eG5ZyWioRT2XYclM+b/ABVFKCDoW02iNDh6Zs4IBZJJYnl1MFfh0gPfKQcuhLjYjaIf6asgqSNIzcf0ZYFi1ElKiEFwNS7h92I2gnDx/Db/ADF6aZkqMxiGIbTKdj18Iol2Q4iKNSsu9UCykuluTiCFSkg5idNBz5R5LYzSBbVX9ojiMp8gBvvHJ9GwAzlRbqT5w4ocPWVAAG/KCuHcESuYkKvHREUCEZAkAX+hgJMbGNg+CYWZSAGa0WVk3MtMpJsbrPQbCDKgkJtr8IRSJqZCiufNCSrc2tyAihqF3H3DIKDPQAmwEwN1DKA25HyjHYQe6RyJH7Rtcc43kLlGXLzTApklTMlnvc62jIqWgVC0y/cOnl4xPVCHKKyfUMxKplqp1IKECYAFJmGxYK91I3JzFzewAjOylsQfCGOLSnlg8j8Dr9IWCCXQL1If4bVdnORM/lUlXk4eO1KoZSw5QgvfQG0cTw6nVNACAVFto6ngeLns5UtaVJWEMokWcWZ9yYpUuyZt7HCMLlJIyoT6aRcZPlEEvrHkyoCElSjYOSYYl+COiSiU8s2z6ekKK3ETLm5woEKsW5jYxmcdxzOoqVYaJGrD94bUeArqaFMyUrvAqswNs2zxong4RUmHhncqHiOINLwbScSc4xeF4XPcIU5WSXswA2Pzi/FqSdKSSlLkbc4Ubb1s0GIYmFv1hHJojckWJceUWYFJnTGeUdjq483h1iiMstmZWwgHEtPQ9w+oyy0y86QoIScr3D8xtGb9o61CnSCbFT+gP7wVgmHhKSuY5Mwvf3iBoSTrqYy/tDqmXKlhgkhZsS5ZhodNY0eJC80bMHkSSi0jnirKJe/0OsbDCKkz6CbTfnknPLO4tcDpGZ/B51EbsSPENDXh/NJmy5pB7OYShyGBtp8/SNHk/TMJxRc4aXQi7Fc10ofui8ByqRQmJlqJZWjDWNSukyTZiU2YnTkdIBxFXZhK27ySCNiDzDQ5xuKlYF06PhR5LAAEbHX1iKahUogqDJVYEiz8jtDbEa1M7LMSFZilGbMz5m71xqH3gWtJmUypSk2zBQvdxq3lDn1aAv8ARTiRdJfc/WPqmWjsiyrslgRqd77NAyswASe8HSx384umAkFL21PjtAY/u9BS0hDOnkTCdIJk96YAD7zQHUp7w6RdQTGUDuDaOM+jcuzpOA4SUMokPyH7w8M8veEtPiYSB1gleJAi2sLNMWkGzqxnJLN8I5jxhjInT+6XSkMPF7n5ekOOLpikoBUtXeJsNLD43aMapLsft4KKrYjNkvRdIXZj9mGNXOCTKNgWuBy6wvkSySAN4nMksL6uw8omrMqdOx5UodCh0jPPD+mm5paT0hdXSkBKMgIUCoLc6l3Sw5NbygVo1S7svwrHplOO4zPeNVhvtGTYTZfmP2jBph5h+CLyheUZtQ+3K3OH48XyOkLlPijp9BxDJWLLKehBHryjL4ljE1a1gqBlkukC1nNjz29YV08pRL5SFMyiCznqCGimfMCX8ee51joY/HjjdmaWRzAsSrFZgAY6DwbjUyRToSWZYKk82zEfMRzSRIXPnploDrWoJT4nmdtz5R1mbhvZUcpCQT2eUB3JS/v2Gx1aByJ5Ey8eRY5I+p+LFS5pWUhRNgCcpbpsYOk8Q5poUod1WoJzX6WjNTqZM4ZVBlJO+3OPpeFolJct0LvGJxOmppqzoxx+SlPdYeEZbFsZSV5ipoymJYt2aXBJ2HjCcVJN1e8YdhwuTtiMuZRVI12L+0OoW0uSezlpDAMCS25cFvKMzXVC5ygqac5FgTqB0aBzWJTYqDxZLnpPWOioxT0c3bLKOSM7ktYi9/lCKpmqRM7zskuB57CDqzGADllpK1cki3/LePKWVMWD2uTLqUly3Qqex8IRngsrv2MxyeNNDHE8RVKVKngJUlYBINwW2MK6zEkzsoy5SCSrlzDDYRveIVU86gpp6ZKZSUkBSGHdvlWktrsXjndZ2QmHsfc+vR4pWsb3/orTl0PPxcvIMpAIsRu8E0OI5AQ7JUCFFgTlOvhGfpsFmLTnkkLT/SWI6FKtIImTJstDLlqCgdSGBHLkPGNi5VbQptdC6qOSYpP5XdPhyMNKCUlSCrV/sQnqp3aLSAL6GIU1eZaikGxLQnFNYZ8mtBzjzjSBZUgZmVqxj2mw98pF3UB1DxJc9IJLkvp4f2g+ik5Q+n9944t6OglsMlYyEjKoO1mGvg0ajBcHmzpa1y0d9KcyJau6ZjG6QdlAMesc5xUtMJ0c2ILefjGh4X9o8+lPeaalrBRykdQpj8YOCj7BlJ+hNj86oVNaplqlOGSlSSlh0fWFsySR4bH70jrUn2k4dXKMqvlKRKJQtJLr7497PluAW1GxvCDjTgISE/iKRQn0i/dKTnA6ZhqR623hjgvQptvsW8LGSqWc0tKpnPdv7QVPwSVM1BfpYxnMGrBLVzD6aGNQiuBD+kY5ppisiaehb/pRlJIfMl3B3bqISYjKPaBg+YDzMaibWg6W015tC6qnGWQtKQpnfVw/KJhlynUg45W1TJYTgGVlzNdQnl49YbTawJ1eEE3Fpcz3lTEdBcP4hjHskSjpUkfrSWjuQ4wVRFSuW2NJ08nWw3vduXiYTVNU/qTBFXNEtBSF5ypmVoPK5hSpcSciRRtfZHQdpXqUf/HKWR4qISPmY6fT8NGcuaoKUlPeCwQ6SprEP5ekZT2L4SEJmVKywmMhPgkuojqTp4R1GuxsS7MDLILKG1t4C3XFCpON2zmuOJImiUUi1ypwl0876Elh5wprKhEkJ7RCFEnaYtSk6m6VJALCzjpDrEK7OVlRzZn7rN67xhceqUJJCWtqeZ6PoIL46VstZLdI8x3GUrZkgBLtzc2ckxnl4gomxaPU00yce6LczYesM6Xhxg6lOeQsPMxPtLoYqiB4fRhRdZIHMc+UNxTyQGGZXmQ/i0DKp1fky92zKOUjoQ0ejtk//n6/2hiSiC9h0lKUhkpSkffOF9ViIdn0+9IoqMRmJ1SD4QGahC2zJIPMfURUp+kWo2azAsdCqapkLYpA7RL3DKASoeRCD5xk5lMvOwBAN/SJUk7J2pF05VA+BUlvjHycWyKUJZPZvbNdQB1+sY5NXsYk60fYZiK6dYCSwOvWNYjHFlIIQpT8g4jJTMcCld9AtyDQ+w3jGQkBKpJUB/WsAf7RGzB5ixt/n4JyYeVfpKsxQqBeWR1ytGaky8qu8l0qdtvQxtZ/G9K1qZKvFS/qYBmceoHuUcgeIf5wWfy1kqo9Ex4nExDfwX6kediPvpBdPWksl7Fn8t49XIaSsPmDpJ/pIBf5wMKfKBmsDcHlHFezodF2Jzb25t6QvJ5xaQ5iQlwaQEnsHydY1PA3HMzD5rEdpTTGE6UbpWNyAdFAaH1jPmSN4iw2PrBg2dz4j9nlFX05qcPUAvLmTlLh9QladUg6Ps3J25NJqSzHUd0g7EE2inAMenUkwLkTFII5Hbw0UOhi7Ga4TZpnJSEmZ3lhI7uf8xSNgdW2ciI0pdgteiS6t4DqawkRSZrGPFTAYiil0UlQHMmF4+Qslhzi1MkrLJDn71ggYYUDMTf4esFFNlto9qJ7m2gsPCKCqLxJMazg/BJaf+onAKCfcSdP1eR0jVGDnKhMskYVbHWCCbSSJIWt3chGhllWw66ODDmnxZRUy0LWnkDfzhfTS1z1megZkpLBw7HmRDORNn6Bx4J+sapY1F6MMsajkck7sNxjiSRKplqEgpmsyM4d1Hd+lzHI5lIuasAXUoskcySwjQcV1q1Tihairs7Fz+Y6/QRm6ueRYa6npyEKm0jXjWjsmD+yWWijCVzFfiVDNnBeWk7IA3TzOsYerlTJK1SpyMkxBY8lDZSTuDzh37O+O8qUyJqypBYHMwKFHQp6GLvanWgolrABKFFJP9KhZ/MD4wOKTXsuap0Yyqnhwedv2hbUTiNieu0VV9S4HiGgeTXLQdXHI6RcsistRLVTrQfw5gKquemWDlSSApQ1vsOsJqiszaAX5aR0X2bSxISJqx7vf/Uo+4n1v5RnlkTdDONKwD2ocO09JMkyKZGUpQQou5WQpJdR1dyfhyjI8N4YidUZJjgHNpZyNnjS8YzKidPXOmylJQ4ynQ+PgT84GFFKCJU6Qr/qM4Kkg6jdxtB40uUX2BJvi10PpPBNMNUE+JJg2VwtS7Sk+YhpSVYKQSLxYuoH8sejWOHqKOS5z/WLk8OyRpKl/wDERCvwJBQWlJzAFmDXa1xBxrFbMPjEip/zQXFfiK5M4lTApIHW/nz+MWUBJVlJDEFN9n+xFK6ggkHwP+YpUu9jvHi6s9HdEpSYuAitComIYhTJdk+sfGUkagR6FR9FlFWa9kwTKnMFBgQRd9jsU8j+8QKuUfCW2puYhAda7t9nlDGhwBau9MdCTdvzH9oHkqyqBYZhcPzjUCqzywejjwOv7wzHFN7Bm2loBmoShOVAYQPUAdmfvSLppvFE5JKWHP7EPYolgWB9vMAc5NVfpGsa3iarly5QAFh3UMbqbm1i3N4PwLDk01MVKtYqUrk1z6abEaXjD45WmavNoNhyDn484FuuhGXAssk2+jR8A4yGXLUrKsqdN9X2Hp8Y6SrHvw9MtasqihJU6r6aD1YaRwVEwGWU5Q4Lg7no/wB6QbLxOcZRR2q1SyB3SXv53go5NUxjxq9Ea3EFKUqYoupZJ8SS5J84B0DkxSua5+Q5RWpBUbwMpjkiKqhi4NxcEbRp8R41TMpEyiCpZACnsEs2+93jNqpmEUmVCObQfFM2/DHC6Vo7SYQpKrpSC4HVRG/SCOIaJM1QllwlLEtZyRb0EJOC8Y7GYZay0tfwUBZvHT0h8qbmUVHVW3yEDii5TuXQWWajCo9iqk4RSZicpJcjum79H2jR4piyabIgDMlJGcj/AOlgbgaAcgYulfwR/wC1Qb9CTt4nfkIR8VU5RKTNTZT5FdUl2fw+sPeO7aM6ybSY1rcSzg3zIVpvrGdweVlUpLMQT84Gwavyq7NXuk908jy8IY10vspqV/lNlQfhzUMisvNHlE0NFUEbwylzISSV7jSDZc2PSpnJaGIVFE2oaKO2iBEXZRx2ZNe5uY+TFcTEeNPQMtCosCooCokFxAQgKj0KgcLiYXFkouCmj1Ny5ikKiTvEslBBUnzh4rFErCcoY7/frGdSmL0KYRa7tFpqmhtM1DaH7aDsApe0noB0BJPgm94TSattbw84ZrEpnEkgdxTElmNt/wDEaFNMzuLHPHda0hMsH39d7C/M7tvGFE92fVo0/Gysy5RJsUqYl+Y59GjM1MtIB56iBf6WgdSe8fC0VTZ2gc+HzhjhmGGYyiWT8TzYQbPp5QLBA9bxK9l2JZCXNhByZAHjFlh7oAiiYuAbCITBAs0iLJsyBgkqNoBhIuo0KUtISCVOGA1joNBQKHWZurUI/T/MrrCLgml/iqS18rv038NRHSKHDQByjRiizPllugXDcDGqnUeZjQ/6BImpyzJaVJtY6R7JSEiJqq2jQkIM/jPsmp5gJkKMpX8pdSPDmPF4x6qZctaqSqDTAO6rZadi+5jpUvEiFNsQX8QQ0Zr2k0YmUqJx9+WoBxqEqPPoWPmYVkxUuSG48jumZXDJ5lqMpeo908xDYExlU15msFWnIuk/zj9+kaPDK0TUA76EcjHV8PyPlhT7Rm8jFxdoNQYuBimPs0bjMcdiSTEXj6PHnfJkR88eBcfPEKJPEgYrzR68QhaFRMKigGJhUQgQhUS7RzbSBwYtRaLKL0mLUTWgcKj0GLKGKqjOlKFE5QXA3D6geP0gqdIkLBIBQoBrb8raQnTMtExMtBKVAuNh3aZfysGAsYis8oGFQ4jztIjbZdFilxRNmxCZNihS3gCyesGUVMXfT71++YimkpyT9fnD6goDMWJad/eP8oHPw+cNjGwJSNdwRh3cM5QZS7DokHbxPyjWBQAhfSJTLlhI0AAHgIs/EekbYx0Y5O2EqqIHXOeAp1S0D1dV3coIBP5mcDmWcP6waQDCk1rFzv8AdvOA+M6ofg5gOxljzzR7S2Oc3TLASnd1Nr97mE/Hi2oVDfNLJ81QOT+WHj/pGLKQu2hGhGvlBGE4sqXOIW12c7Hr0MIKecr8uv3eCuyYXN+fWMviuUZc16NmVJqmdMlTAoOIs7OMfwvjzdxRjYiZaPR45qcbRyZxcHR//9k=">
            <a:extLst>
              <a:ext uri="{FF2B5EF4-FFF2-40B4-BE49-F238E27FC236}">
                <a16:creationId xmlns:a16="http://schemas.microsoft.com/office/drawing/2014/main" id="{C446469E-53D6-49D0-B829-AEE01D0FFC18}"/>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pic>
        <p:nvPicPr>
          <p:cNvPr id="23563" name="Picture 20" descr="http://www.longtermventilation.nhs.uk/_Rainbow/images/rbh1.jpg">
            <a:extLst>
              <a:ext uri="{FF2B5EF4-FFF2-40B4-BE49-F238E27FC236}">
                <a16:creationId xmlns:a16="http://schemas.microsoft.com/office/drawing/2014/main" id="{8013A838-C486-4874-A4C6-B0B482B5BF04}"/>
              </a:ext>
            </a:extLst>
          </p:cNvPr>
          <p:cNvPicPr>
            <a:picLocks noChangeAspect="1" noChangeArrowheads="1"/>
          </p:cNvPicPr>
          <p:nvPr/>
        </p:nvPicPr>
        <p:blipFill>
          <a:blip r:embed="rId4"/>
          <a:srcRect/>
          <a:stretch>
            <a:fillRect/>
          </a:stretch>
        </p:blipFill>
        <p:spPr bwMode="auto">
          <a:xfrm>
            <a:off x="6672264" y="4576764"/>
            <a:ext cx="2416175" cy="160972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23C7547A-2379-43EE-924C-2D6B30FD7EBB}"/>
              </a:ext>
            </a:extLst>
          </p:cNvPr>
          <p:cNvSpPr txBox="1"/>
          <p:nvPr/>
        </p:nvSpPr>
        <p:spPr>
          <a:xfrm>
            <a:off x="1906137" y="5763549"/>
            <a:ext cx="8609463" cy="369332"/>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People can also take ventilators at home!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2">
            <a:extLst>
              <a:ext uri="{FF2B5EF4-FFF2-40B4-BE49-F238E27FC236}">
                <a16:creationId xmlns:a16="http://schemas.microsoft.com/office/drawing/2014/main" id="{7B758154-7B72-4445-A8EC-A4B02DA3B156}"/>
              </a:ext>
            </a:extLst>
          </p:cNvPr>
          <p:cNvSpPr>
            <a:spLocks noGrp="1"/>
          </p:cNvSpPr>
          <p:nvPr>
            <p:ph type="title"/>
          </p:nvPr>
        </p:nvSpPr>
        <p:spPr/>
        <p:txBody>
          <a:bodyPr/>
          <a:lstStyle/>
          <a:p>
            <a:r>
              <a:rPr lang="en-CA" altLang="en-US" sz="2400"/>
              <a:t>How are patients ventilated?</a:t>
            </a:r>
          </a:p>
        </p:txBody>
      </p:sp>
      <p:graphicFrame>
        <p:nvGraphicFramePr>
          <p:cNvPr id="18449" name="Group 17">
            <a:extLst>
              <a:ext uri="{FF2B5EF4-FFF2-40B4-BE49-F238E27FC236}">
                <a16:creationId xmlns:a16="http://schemas.microsoft.com/office/drawing/2014/main" id="{2EA1BABF-23A4-4FA9-98D6-AF85B5DCACF5}"/>
              </a:ext>
            </a:extLst>
          </p:cNvPr>
          <p:cNvGraphicFramePr>
            <a:graphicFrameLocks noGrp="1"/>
          </p:cNvGraphicFramePr>
          <p:nvPr/>
        </p:nvGraphicFramePr>
        <p:xfrm>
          <a:off x="1951039" y="1143001"/>
          <a:ext cx="8510587" cy="5108575"/>
        </p:xfrm>
        <a:graphic>
          <a:graphicData uri="http://schemas.openxmlformats.org/drawingml/2006/table">
            <a:tbl>
              <a:tblPr/>
              <a:tblGrid>
                <a:gridCol w="4395787">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57208">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400" b="1" i="0" u="none" strike="noStrike" cap="none" normalizeH="0" baseline="0" dirty="0">
                          <a:ln>
                            <a:noFill/>
                          </a:ln>
                          <a:solidFill>
                            <a:srgbClr val="FFFFFF"/>
                          </a:solidFill>
                          <a:effectLst/>
                          <a:latin typeface="Arial" pitchFamily="34" charset="0"/>
                          <a:cs typeface="Arial" pitchFamily="34" charset="0"/>
                        </a:rPr>
                        <a:t>Invasively</a:t>
                      </a:r>
                    </a:p>
                  </a:txBody>
                  <a:tcPr marL="91448" marR="91448" marT="45724" marB="45724"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4BACC6"/>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400" b="1" i="0" u="none" strike="noStrike" cap="none" normalizeH="0" baseline="0" dirty="0">
                          <a:ln>
                            <a:noFill/>
                          </a:ln>
                          <a:solidFill>
                            <a:srgbClr val="FFFFFF"/>
                          </a:solidFill>
                          <a:effectLst/>
                          <a:latin typeface="Arial" pitchFamily="34" charset="0"/>
                          <a:cs typeface="Arial" pitchFamily="34" charset="0"/>
                        </a:rPr>
                        <a:t>Non-invasively</a:t>
                      </a:r>
                    </a:p>
                  </a:txBody>
                  <a:tcPr marL="91448" marR="91448" marT="45724" marB="45724"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rgbClr val="4BACC6"/>
                    </a:solidFill>
                  </a:tcPr>
                </a:tc>
                <a:extLst>
                  <a:ext uri="{0D108BD9-81ED-4DB2-BD59-A6C34878D82A}">
                    <a16:rowId xmlns:a16="http://schemas.microsoft.com/office/drawing/2014/main" val="10000"/>
                  </a:ext>
                </a:extLst>
              </a:tr>
              <a:tr h="414337">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dirty="0">
                          <a:ln>
                            <a:noFill/>
                          </a:ln>
                          <a:solidFill>
                            <a:srgbClr val="000000"/>
                          </a:solidFill>
                          <a:effectLst/>
                          <a:latin typeface="Arial" pitchFamily="34" charset="0"/>
                          <a:cs typeface="Arial" pitchFamily="34" charset="0"/>
                        </a:rPr>
                        <a:t>Endotracheal/Tracheostomy Tube</a:t>
                      </a:r>
                      <a:endParaRPr kumimoji="0" lang="en-CA" altLang="en-US" sz="2000" b="1" i="0" u="none" strike="noStrike" cap="none" normalizeH="0" baseline="0" dirty="0">
                        <a:ln>
                          <a:noFill/>
                        </a:ln>
                        <a:solidFill>
                          <a:srgbClr val="000000"/>
                        </a:solidFill>
                        <a:effectLst/>
                        <a:latin typeface="Arial" pitchFamily="34" charset="0"/>
                        <a:cs typeface="Arial" pitchFamily="34" charset="0"/>
                      </a:endParaRPr>
                    </a:p>
                  </a:txBody>
                  <a:tcPr marL="91448" marR="91448" marT="45724" marB="45724"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000" b="0" i="0" u="none" strike="noStrike" cap="none" normalizeH="0" baseline="0" dirty="0">
                          <a:ln>
                            <a:noFill/>
                          </a:ln>
                          <a:solidFill>
                            <a:srgbClr val="000000"/>
                          </a:solidFill>
                          <a:effectLst/>
                          <a:latin typeface="Arial" pitchFamily="34" charset="0"/>
                          <a:cs typeface="Arial" pitchFamily="34" charset="0"/>
                        </a:rPr>
                        <a:t>Mask Interface</a:t>
                      </a:r>
                      <a:endParaRPr kumimoji="0" lang="en-CA" altLang="en-US" sz="2000" b="1" i="0" u="none" strike="noStrike" cap="none" normalizeH="0" baseline="0" dirty="0">
                        <a:ln>
                          <a:noFill/>
                        </a:ln>
                        <a:solidFill>
                          <a:srgbClr val="000000"/>
                        </a:solidFill>
                        <a:effectLst/>
                        <a:latin typeface="Arial" pitchFamily="34" charset="0"/>
                        <a:cs typeface="Arial" pitchFamily="34" charset="0"/>
                      </a:endParaRPr>
                    </a:p>
                  </a:txBody>
                  <a:tcPr marL="91448" marR="91448" marT="45724" marB="45724"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4237030">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1800" b="1" i="0" u="none" strike="noStrike" cap="none" normalizeH="0" baseline="0" dirty="0">
                          <a:ln>
                            <a:noFill/>
                          </a:ln>
                          <a:solidFill>
                            <a:srgbClr val="000000"/>
                          </a:solidFill>
                          <a:effectLst/>
                          <a:latin typeface="Arial" pitchFamily="34" charset="0"/>
                          <a:cs typeface="Arial" pitchFamily="34" charset="0"/>
                        </a:rPr>
                        <a:t>Advantages:</a:t>
                      </a:r>
                      <a:r>
                        <a:rPr kumimoji="0" lang="en-CA" altLang="en-US" sz="1800" b="0" i="0" u="none" strike="noStrike" cap="none" normalizeH="0" baseline="0" dirty="0">
                          <a:ln>
                            <a:noFill/>
                          </a:ln>
                          <a:solidFill>
                            <a:srgbClr val="000000"/>
                          </a:solidFill>
                          <a:effectLst/>
                          <a:latin typeface="Arial" pitchFamily="34" charset="0"/>
                          <a:cs typeface="Arial" pitchFamily="34" charset="0"/>
                        </a:rPr>
                        <a:t> secure airway, closed system, better oxygen delivery, direct monitoring of airway pressure and lung mechanics.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000" b="0" i="0" u="none" strike="noStrike" cap="none" normalizeH="0" baseline="0" dirty="0">
                        <a:ln>
                          <a:noFill/>
                        </a:ln>
                        <a:solidFill>
                          <a:srgbClr val="000000"/>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1800" b="1" i="0" u="none" strike="noStrike" cap="none" normalizeH="0" baseline="0" dirty="0">
                          <a:ln>
                            <a:noFill/>
                          </a:ln>
                          <a:solidFill>
                            <a:srgbClr val="000000"/>
                          </a:solidFill>
                          <a:effectLst/>
                          <a:latin typeface="Arial" pitchFamily="34" charset="0"/>
                          <a:cs typeface="Arial" pitchFamily="34" charset="0"/>
                        </a:rPr>
                        <a:t>Disadvantages:</a:t>
                      </a:r>
                      <a:r>
                        <a:rPr kumimoji="0" lang="en-CA" altLang="en-US" sz="1800" b="0" i="0" u="none" strike="noStrike" cap="none" normalizeH="0" baseline="0" dirty="0">
                          <a:ln>
                            <a:noFill/>
                          </a:ln>
                          <a:solidFill>
                            <a:srgbClr val="000000"/>
                          </a:solidFill>
                          <a:effectLst/>
                          <a:latin typeface="Arial" pitchFamily="34" charset="0"/>
                          <a:cs typeface="Arial" pitchFamily="34" charset="0"/>
                        </a:rPr>
                        <a:t>  discomfort, need for sedation, risk of pneumonia because bypasses normal  airway defenses, mucosal trauma, mucus plugs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000" b="0" i="0" u="none" strike="noStrike" cap="none" normalizeH="0" baseline="0" dirty="0">
                        <a:ln>
                          <a:noFill/>
                        </a:ln>
                        <a:solidFill>
                          <a:srgbClr val="000000"/>
                        </a:solidFill>
                        <a:effectLst/>
                        <a:latin typeface="Arial" pitchFamily="34" charset="0"/>
                        <a:cs typeface="Arial" pitchFamily="34" charset="0"/>
                      </a:endParaRPr>
                    </a:p>
                  </a:txBody>
                  <a:tcPr marL="91448" marR="91448" marT="45724" marB="45724"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1800" b="1" i="0" u="none" strike="noStrike" cap="none" normalizeH="0" baseline="0" dirty="0">
                          <a:ln>
                            <a:noFill/>
                          </a:ln>
                          <a:solidFill>
                            <a:srgbClr val="000000"/>
                          </a:solidFill>
                          <a:effectLst/>
                          <a:latin typeface="Arial" pitchFamily="34" charset="0"/>
                          <a:cs typeface="Arial" pitchFamily="34" charset="0"/>
                        </a:rPr>
                        <a:t>Advantages:</a:t>
                      </a:r>
                      <a:r>
                        <a:rPr kumimoji="0" lang="en-CA" altLang="en-US" sz="1800" b="0" i="0" u="none" strike="noStrike" cap="none" normalizeH="0" baseline="0" dirty="0">
                          <a:ln>
                            <a:noFill/>
                          </a:ln>
                          <a:solidFill>
                            <a:srgbClr val="000000"/>
                          </a:solidFill>
                          <a:effectLst/>
                          <a:latin typeface="Arial" pitchFamily="34" charset="0"/>
                          <a:cs typeface="Arial" pitchFamily="34" charset="0"/>
                        </a:rPr>
                        <a:t> comfort,  less risk of infection /complications, reduced need for sedation. </a:t>
                      </a:r>
                      <a:r>
                        <a:rPr kumimoji="0" lang="en-CA" altLang="en-US" sz="1800" b="1" i="1" u="none" strike="noStrike" cap="none" normalizeH="0" baseline="0" dirty="0">
                          <a:ln>
                            <a:noFill/>
                          </a:ln>
                          <a:solidFill>
                            <a:srgbClr val="000000"/>
                          </a:solidFill>
                          <a:effectLst/>
                          <a:latin typeface="Arial" pitchFamily="34" charset="0"/>
                          <a:cs typeface="Arial" pitchFamily="34" charset="0"/>
                        </a:rPr>
                        <a:t>Ideal for patients who only require nocturnal support</a:t>
                      </a:r>
                      <a:r>
                        <a:rPr kumimoji="0" lang="en-CA" altLang="en-US" sz="1800" b="0" i="0" u="none" strike="noStrike" cap="none" normalizeH="0" baseline="0" dirty="0">
                          <a:ln>
                            <a:noFill/>
                          </a:ln>
                          <a:solidFill>
                            <a:srgbClr val="000000"/>
                          </a:solidFill>
                          <a:effectLst/>
                          <a:latin typeface="Arial" pitchFamily="34" charset="0"/>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000" b="0" i="0" u="none" strike="noStrike" cap="none" normalizeH="0" baseline="0" dirty="0">
                        <a:ln>
                          <a:noFill/>
                        </a:ln>
                        <a:solidFill>
                          <a:srgbClr val="000000"/>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1800" b="1" i="0" u="none" strike="noStrike" cap="none" normalizeH="0" baseline="0" dirty="0">
                          <a:ln>
                            <a:noFill/>
                          </a:ln>
                          <a:solidFill>
                            <a:srgbClr val="000000"/>
                          </a:solidFill>
                          <a:effectLst/>
                          <a:latin typeface="Arial" pitchFamily="34" charset="0"/>
                          <a:cs typeface="Arial" pitchFamily="34" charset="0"/>
                        </a:rPr>
                        <a:t>Disadvantages: </a:t>
                      </a:r>
                      <a:r>
                        <a:rPr kumimoji="0" lang="en-CA" altLang="en-US" sz="1800" b="0" i="0" u="none" strike="noStrike" cap="none" normalizeH="0" baseline="0" dirty="0">
                          <a:ln>
                            <a:noFill/>
                          </a:ln>
                          <a:solidFill>
                            <a:srgbClr val="000000"/>
                          </a:solidFill>
                          <a:effectLst/>
                          <a:latin typeface="Arial" pitchFamily="34" charset="0"/>
                          <a:cs typeface="Arial" pitchFamily="34" charset="0"/>
                        </a:rPr>
                        <a:t>mask fit, leaks in system may compromise ventilation and oxygenation.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000" b="0" i="0" u="none" strike="noStrike" cap="none" normalizeH="0" baseline="0" dirty="0">
                        <a:ln>
                          <a:noFill/>
                        </a:ln>
                        <a:solidFill>
                          <a:srgbClr val="000000"/>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Arial" pitchFamily="34" charset="0"/>
                        <a:cs typeface="Arial" pitchFamily="34" charset="0"/>
                      </a:endParaRPr>
                    </a:p>
                  </a:txBody>
                  <a:tcPr marL="91448" marR="91448" marT="45724" marB="45724"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pic>
        <p:nvPicPr>
          <p:cNvPr id="6" name="Picture 6" descr="https://encrypted-tbn0.gstatic.com/images?q=tbn:ANd9GcQpfOxV2kbEOZLCR6QawnOejRQCDzfViLNKlY9_YYr1GL_vqAO7">
            <a:extLst>
              <a:ext uri="{FF2B5EF4-FFF2-40B4-BE49-F238E27FC236}">
                <a16:creationId xmlns:a16="http://schemas.microsoft.com/office/drawing/2014/main" id="{4541BB86-BEE3-4ED3-97C5-D9C11C7EDA64}"/>
              </a:ext>
            </a:extLst>
          </p:cNvPr>
          <p:cNvPicPr>
            <a:picLocks noChangeAspect="1" noChangeArrowheads="1"/>
          </p:cNvPicPr>
          <p:nvPr/>
        </p:nvPicPr>
        <p:blipFill>
          <a:blip r:embed="rId2"/>
          <a:srcRect/>
          <a:stretch>
            <a:fillRect/>
          </a:stretch>
        </p:blipFill>
        <p:spPr bwMode="auto">
          <a:xfrm>
            <a:off x="7759700" y="4543425"/>
            <a:ext cx="2655888" cy="1525588"/>
          </a:xfrm>
          <a:prstGeom prst="rect">
            <a:avLst/>
          </a:prstGeom>
          <a:ln>
            <a:noFill/>
          </a:ln>
          <a:effectLst>
            <a:outerShdw blurRad="292100" dist="139700" dir="2700000" algn="tl" rotWithShape="0">
              <a:srgbClr val="333333">
                <a:alpha val="65000"/>
              </a:srgbClr>
            </a:outerShdw>
          </a:effectLst>
        </p:spPr>
      </p:pic>
      <p:pic>
        <p:nvPicPr>
          <p:cNvPr id="8194" name="Picture 2" descr="http://www.livingwithavent.com/imageServer.aspx/doc196412.jpg?contentID=17185&amp;contenttype=image/jpeg">
            <a:extLst>
              <a:ext uri="{FF2B5EF4-FFF2-40B4-BE49-F238E27FC236}">
                <a16:creationId xmlns:a16="http://schemas.microsoft.com/office/drawing/2014/main" id="{68B46757-47E6-4BBF-B3B1-8F4B36AB8734}"/>
              </a:ext>
            </a:extLst>
          </p:cNvPr>
          <p:cNvPicPr>
            <a:picLocks noChangeAspect="1" noChangeArrowheads="1"/>
          </p:cNvPicPr>
          <p:nvPr/>
        </p:nvPicPr>
        <p:blipFill>
          <a:blip r:embed="rId3"/>
          <a:srcRect/>
          <a:stretch>
            <a:fillRect/>
          </a:stretch>
        </p:blipFill>
        <p:spPr bwMode="auto">
          <a:xfrm>
            <a:off x="3162301" y="4522789"/>
            <a:ext cx="2182813" cy="1531937"/>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716FEED-C08E-4927-BAEA-CBF060CE7CC3}"/>
              </a:ext>
            </a:extLst>
          </p:cNvPr>
          <p:cNvSpPr txBox="1"/>
          <p:nvPr/>
        </p:nvSpPr>
        <p:spPr>
          <a:xfrm>
            <a:off x="1867469" y="5628328"/>
            <a:ext cx="8609463" cy="1246495"/>
          </a:xfrm>
          <a:prstGeom prst="rect">
            <a:avLst/>
          </a:prstGeom>
          <a:noFill/>
        </p:spPr>
        <p:txBody>
          <a:bodyPr wrap="square" rtlCol="0">
            <a:spAutoFit/>
          </a:bodyPr>
          <a:lstStyle/>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Whether there is a direct connection between trachea and outside world, or </a:t>
            </a:r>
            <a:r>
              <a:rPr lang="en-CA" sz="1500" dirty="0" err="1">
                <a:solidFill>
                  <a:srgbClr val="FF0000"/>
                </a:solidFill>
                <a:highlight>
                  <a:srgbClr val="FFFF00"/>
                </a:highlight>
                <a:latin typeface="Times" panose="02020603050405020304" pitchFamily="18" charset="0"/>
                <a:cs typeface="Times" panose="02020603050405020304" pitchFamily="18" charset="0"/>
              </a:rPr>
              <a:t>ajust</a:t>
            </a:r>
            <a:r>
              <a:rPr lang="en-CA" sz="1500" dirty="0">
                <a:solidFill>
                  <a:srgbClr val="FF0000"/>
                </a:solidFill>
                <a:highlight>
                  <a:srgbClr val="FFFF00"/>
                </a:highlight>
                <a:latin typeface="Times" panose="02020603050405020304" pitchFamily="18" charset="0"/>
                <a:cs typeface="Times" panose="02020603050405020304" pitchFamily="18" charset="0"/>
              </a:rPr>
              <a:t> a mask!</a:t>
            </a:r>
          </a:p>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There </a:t>
            </a:r>
            <a:r>
              <a:rPr lang="en-CA" sz="1500" dirty="0" err="1">
                <a:solidFill>
                  <a:srgbClr val="FF0000"/>
                </a:solidFill>
                <a:highlight>
                  <a:srgbClr val="FFFF00"/>
                </a:highlight>
                <a:latin typeface="Times" panose="02020603050405020304" pitchFamily="18" charset="0"/>
                <a:cs typeface="Times" panose="02020603050405020304" pitchFamily="18" charset="0"/>
              </a:rPr>
              <a:t>ar</a:t>
            </a:r>
            <a:r>
              <a:rPr lang="en-CA" sz="1500" dirty="0">
                <a:solidFill>
                  <a:srgbClr val="FF0000"/>
                </a:solidFill>
                <a:highlight>
                  <a:srgbClr val="FFFF00"/>
                </a:highlight>
                <a:latin typeface="Times" panose="02020603050405020304" pitchFamily="18" charset="0"/>
                <a:cs typeface="Times" panose="02020603050405020304" pitchFamily="18" charset="0"/>
              </a:rPr>
              <a:t> </a:t>
            </a:r>
            <a:r>
              <a:rPr lang="en-CA" sz="1500" dirty="0" err="1">
                <a:solidFill>
                  <a:srgbClr val="FF0000"/>
                </a:solidFill>
                <a:highlight>
                  <a:srgbClr val="FFFF00"/>
                </a:highlight>
                <a:latin typeface="Times" panose="02020603050405020304" pitchFamily="18" charset="0"/>
                <a:cs typeface="Times" panose="02020603050405020304" pitchFamily="18" charset="0"/>
              </a:rPr>
              <a:t>epros</a:t>
            </a:r>
            <a:r>
              <a:rPr lang="en-CA" sz="1500" dirty="0">
                <a:solidFill>
                  <a:srgbClr val="FF0000"/>
                </a:solidFill>
                <a:highlight>
                  <a:srgbClr val="FFFF00"/>
                </a:highlight>
                <a:latin typeface="Times" panose="02020603050405020304" pitchFamily="18" charset="0"/>
                <a:cs typeface="Times" panose="02020603050405020304" pitchFamily="18" charset="0"/>
              </a:rPr>
              <a:t> and cons for both: an invasive method is used if </a:t>
            </a:r>
            <a:r>
              <a:rPr lang="en-CA" sz="1500" dirty="0" err="1">
                <a:solidFill>
                  <a:srgbClr val="FF0000"/>
                </a:solidFill>
                <a:highlight>
                  <a:srgbClr val="FFFF00"/>
                </a:highlight>
                <a:latin typeface="Times" panose="02020603050405020304" pitchFamily="18" charset="0"/>
                <a:cs typeface="Times" panose="02020603050405020304" pitchFamily="18" charset="0"/>
              </a:rPr>
              <a:t>pt</a:t>
            </a:r>
            <a:r>
              <a:rPr lang="en-CA" sz="1500" dirty="0">
                <a:solidFill>
                  <a:srgbClr val="FF0000"/>
                </a:solidFill>
                <a:highlight>
                  <a:srgbClr val="FFFF00"/>
                </a:highlight>
                <a:latin typeface="Times" panose="02020603050405020304" pitchFamily="18" charset="0"/>
                <a:cs typeface="Times" panose="02020603050405020304" pitchFamily="18" charset="0"/>
              </a:rPr>
              <a:t> would be in danger if they stopped getting o2. But awake </a:t>
            </a:r>
            <a:r>
              <a:rPr lang="en-CA" sz="1500" dirty="0" err="1">
                <a:solidFill>
                  <a:srgbClr val="FF0000"/>
                </a:solidFill>
                <a:highlight>
                  <a:srgbClr val="FFFF00"/>
                </a:highlight>
                <a:latin typeface="Times" panose="02020603050405020304" pitchFamily="18" charset="0"/>
                <a:cs typeface="Times" panose="02020603050405020304" pitchFamily="18" charset="0"/>
              </a:rPr>
              <a:t>pt</a:t>
            </a:r>
            <a:r>
              <a:rPr lang="en-CA" sz="1500" dirty="0">
                <a:solidFill>
                  <a:srgbClr val="FF0000"/>
                </a:solidFill>
                <a:highlight>
                  <a:srgbClr val="FFFF00"/>
                </a:highlight>
                <a:latin typeface="Times" panose="02020603050405020304" pitchFamily="18" charset="0"/>
                <a:cs typeface="Times" panose="02020603050405020304" pitchFamily="18" charset="0"/>
              </a:rPr>
              <a:t> would not like this at all! Risk of pneumonia (cant cough). Tracheostomy, you can talk!</a:t>
            </a:r>
          </a:p>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 Non invasive, it is much tighter than the previous masks we talked about. Not closed system (don’t know what </a:t>
            </a:r>
            <a:r>
              <a:rPr lang="en-CA" sz="1500" dirty="0" err="1">
                <a:solidFill>
                  <a:srgbClr val="FF0000"/>
                </a:solidFill>
                <a:highlight>
                  <a:srgbClr val="FFFF00"/>
                </a:highlight>
                <a:latin typeface="Times" panose="02020603050405020304" pitchFamily="18" charset="0"/>
                <a:cs typeface="Times" panose="02020603050405020304" pitchFamily="18" charset="0"/>
              </a:rPr>
              <a:t>youre</a:t>
            </a:r>
            <a:r>
              <a:rPr lang="en-CA" sz="1500" dirty="0">
                <a:solidFill>
                  <a:srgbClr val="FF0000"/>
                </a:solidFill>
                <a:highlight>
                  <a:srgbClr val="FFFF00"/>
                </a:highlight>
                <a:latin typeface="Times" panose="02020603050405020304" pitchFamily="18" charset="0"/>
                <a:cs typeface="Times" panose="02020603050405020304" pitchFamily="18" charset="0"/>
              </a:rPr>
              <a:t> delivering), but more comfortable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382B77-F2DB-4392-BBAF-97A507A4D24B}"/>
              </a:ext>
            </a:extLst>
          </p:cNvPr>
          <p:cNvSpPr>
            <a:spLocks noGrp="1"/>
          </p:cNvSpPr>
          <p:nvPr>
            <p:ph type="body" sz="quarter" idx="12"/>
          </p:nvPr>
        </p:nvSpPr>
        <p:spPr>
          <a:xfrm>
            <a:off x="1698661" y="1371600"/>
            <a:ext cx="3787740" cy="4567647"/>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solidFill>
              <a:schemeClr val="tx2"/>
            </a:solidFill>
            <a:miter lim="800000"/>
            <a:headEnd/>
            <a:tailEnd/>
          </a:ln>
        </p:spPr>
        <p:txBody>
          <a:bodyPr/>
          <a:lstStyle/>
          <a:p>
            <a:pPr>
              <a:defRPr/>
            </a:pPr>
            <a:endParaRPr lang="en-CA" b="1" dirty="0">
              <a:latin typeface="Arial" pitchFamily="34" charset="0"/>
              <a:cs typeface="Arial" pitchFamily="34" charset="0"/>
            </a:endParaRPr>
          </a:p>
          <a:p>
            <a:pPr>
              <a:defRPr/>
            </a:pPr>
            <a:endParaRPr lang="en-CA" b="1" dirty="0">
              <a:latin typeface="Arial" pitchFamily="34" charset="0"/>
              <a:cs typeface="Arial" pitchFamily="34" charset="0"/>
            </a:endParaRPr>
          </a:p>
          <a:p>
            <a:pPr>
              <a:buClr>
                <a:schemeClr val="tx2">
                  <a:lumMod val="75000"/>
                </a:schemeClr>
              </a:buClr>
              <a:buFont typeface="+mj-lt"/>
              <a:buAutoNum type="arabicPeriod"/>
              <a:defRPr/>
            </a:pPr>
            <a:r>
              <a:rPr lang="en-CA" b="1" dirty="0">
                <a:latin typeface="Arial" pitchFamily="34" charset="0"/>
                <a:cs typeface="Arial" pitchFamily="34" charset="0"/>
              </a:rPr>
              <a:t>Maintain tissue oxygenation and remove carbon dioxide</a:t>
            </a:r>
          </a:p>
          <a:p>
            <a:pPr lvl="1">
              <a:buClr>
                <a:schemeClr val="tx2">
                  <a:lumMod val="75000"/>
                </a:schemeClr>
              </a:buClr>
              <a:defRPr/>
            </a:pPr>
            <a:r>
              <a:rPr lang="en-CA" dirty="0">
                <a:latin typeface="Arial" pitchFamily="34" charset="0"/>
                <a:cs typeface="Arial" pitchFamily="34" charset="0"/>
              </a:rPr>
              <a:t>Acid Base Balance</a:t>
            </a:r>
          </a:p>
          <a:p>
            <a:pPr>
              <a:buClr>
                <a:schemeClr val="tx2">
                  <a:lumMod val="75000"/>
                </a:schemeClr>
              </a:buClr>
              <a:buFont typeface="+mj-lt"/>
              <a:buAutoNum type="arabicPeriod"/>
              <a:defRPr/>
            </a:pPr>
            <a:endParaRPr lang="en-CA" baseline="-25000" dirty="0">
              <a:latin typeface="Arial" pitchFamily="34" charset="0"/>
              <a:cs typeface="Arial" pitchFamily="34" charset="0"/>
            </a:endParaRPr>
          </a:p>
          <a:p>
            <a:pPr eaLnBrk="1" hangingPunct="1">
              <a:buClr>
                <a:schemeClr val="tx2">
                  <a:lumMod val="75000"/>
                </a:schemeClr>
              </a:buClr>
              <a:buFont typeface="+mj-lt"/>
              <a:buAutoNum type="arabicPeriod"/>
              <a:defRPr/>
            </a:pPr>
            <a:r>
              <a:rPr lang="en-CA" b="1" dirty="0">
                <a:latin typeface="Arial" pitchFamily="34" charset="0"/>
                <a:cs typeface="Arial" pitchFamily="34" charset="0"/>
              </a:rPr>
              <a:t>Support or replace </a:t>
            </a:r>
            <a:r>
              <a:rPr lang="en-US" b="1" dirty="0">
                <a:latin typeface="Arial" pitchFamily="34" charset="0"/>
                <a:cs typeface="Arial" pitchFamily="34" charset="0"/>
              </a:rPr>
              <a:t>normal ventilatory pump</a:t>
            </a:r>
          </a:p>
          <a:p>
            <a:pPr marL="800100" lvl="1" eaLnBrk="1" hangingPunct="1">
              <a:buClr>
                <a:schemeClr val="tx2">
                  <a:lumMod val="75000"/>
                </a:schemeClr>
              </a:buClr>
              <a:defRPr/>
            </a:pPr>
            <a:r>
              <a:rPr lang="en-US" dirty="0">
                <a:latin typeface="Arial" pitchFamily="34" charset="0"/>
                <a:cs typeface="Arial" pitchFamily="34" charset="0"/>
              </a:rPr>
              <a:t>Moves air in and out of lungs, or “</a:t>
            </a:r>
            <a:r>
              <a:rPr lang="en-US" b="1" dirty="0">
                <a:latin typeface="Arial" pitchFamily="34" charset="0"/>
                <a:cs typeface="Arial" pitchFamily="34" charset="0"/>
              </a:rPr>
              <a:t>ventilates</a:t>
            </a:r>
            <a:r>
              <a:rPr lang="en-US" dirty="0">
                <a:latin typeface="Arial" pitchFamily="34" charset="0"/>
                <a:cs typeface="Arial" pitchFamily="34" charset="0"/>
              </a:rPr>
              <a:t>”</a:t>
            </a:r>
          </a:p>
          <a:p>
            <a:pPr eaLnBrk="1" hangingPunct="1">
              <a:buClr>
                <a:schemeClr val="tx2">
                  <a:lumMod val="75000"/>
                </a:schemeClr>
              </a:buClr>
              <a:buFont typeface="+mj-lt"/>
              <a:buAutoNum type="arabicPeriod"/>
              <a:defRPr/>
            </a:pPr>
            <a:endParaRPr lang="en-US" dirty="0">
              <a:latin typeface="Arial" pitchFamily="34" charset="0"/>
              <a:cs typeface="Arial" pitchFamily="34" charset="0"/>
            </a:endParaRPr>
          </a:p>
          <a:p>
            <a:pPr eaLnBrk="1" hangingPunct="1">
              <a:buClr>
                <a:schemeClr val="tx2">
                  <a:lumMod val="75000"/>
                </a:schemeClr>
              </a:buClr>
              <a:buFont typeface="+mj-lt"/>
              <a:buAutoNum type="arabicPeriod"/>
              <a:defRPr/>
            </a:pPr>
            <a:r>
              <a:rPr lang="en-US" b="1" dirty="0">
                <a:latin typeface="Arial" pitchFamily="34" charset="0"/>
                <a:cs typeface="Arial" pitchFamily="34" charset="0"/>
              </a:rPr>
              <a:t>Provide sophisticated life support</a:t>
            </a:r>
            <a:r>
              <a:rPr lang="en-US" dirty="0">
                <a:latin typeface="Arial" pitchFamily="34" charset="0"/>
                <a:cs typeface="Arial" pitchFamily="34" charset="0"/>
              </a:rPr>
              <a:t> in acute care setting (potentially reversible disease) and long-term care (progressive disease)</a:t>
            </a:r>
          </a:p>
          <a:p>
            <a:pPr>
              <a:buClr>
                <a:schemeClr val="tx2">
                  <a:lumMod val="75000"/>
                </a:schemeClr>
              </a:buClr>
              <a:buFont typeface="+mj-lt"/>
              <a:buAutoNum type="arabicPeriod"/>
              <a:defRPr/>
            </a:pPr>
            <a:endParaRPr lang="en-CA" dirty="0"/>
          </a:p>
        </p:txBody>
      </p:sp>
      <p:sp>
        <p:nvSpPr>
          <p:cNvPr id="29701" name="Title 2">
            <a:extLst>
              <a:ext uri="{FF2B5EF4-FFF2-40B4-BE49-F238E27FC236}">
                <a16:creationId xmlns:a16="http://schemas.microsoft.com/office/drawing/2014/main" id="{F9D76DF6-5555-43FD-A245-3CEC08CFE5DC}"/>
              </a:ext>
            </a:extLst>
          </p:cNvPr>
          <p:cNvSpPr>
            <a:spLocks noGrp="1"/>
          </p:cNvSpPr>
          <p:nvPr>
            <p:ph type="title"/>
          </p:nvPr>
        </p:nvSpPr>
        <p:spPr/>
        <p:txBody>
          <a:bodyPr/>
          <a:lstStyle/>
          <a:p>
            <a:r>
              <a:rPr lang="en-CA" altLang="en-US"/>
              <a:t>Goals of Mechanical Ventilation</a:t>
            </a:r>
          </a:p>
        </p:txBody>
      </p:sp>
      <p:pic>
        <p:nvPicPr>
          <p:cNvPr id="29702" name="Picture 2" descr="circulatory">
            <a:extLst>
              <a:ext uri="{FF2B5EF4-FFF2-40B4-BE49-F238E27FC236}">
                <a16:creationId xmlns:a16="http://schemas.microsoft.com/office/drawing/2014/main" id="{A045275A-036C-4DB5-B34F-BAA1B6D82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26" y="1236663"/>
            <a:ext cx="2239963" cy="499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0817F25-718A-49AF-AA88-E69E05006727}"/>
              </a:ext>
            </a:extLst>
          </p:cNvPr>
          <p:cNvSpPr txBox="1"/>
          <p:nvPr/>
        </p:nvSpPr>
        <p:spPr>
          <a:xfrm>
            <a:off x="1981201" y="903452"/>
            <a:ext cx="8609463" cy="369332"/>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Regardless of what you use, the goal is the same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a:extLst>
              <a:ext uri="{FF2B5EF4-FFF2-40B4-BE49-F238E27FC236}">
                <a16:creationId xmlns:a16="http://schemas.microsoft.com/office/drawing/2014/main" id="{009DA28D-AFF8-44D0-B57C-21261FBE5D53}"/>
              </a:ext>
            </a:extLst>
          </p:cNvPr>
          <p:cNvSpPr txBox="1">
            <a:spLocks noChangeArrowheads="1"/>
          </p:cNvSpPr>
          <p:nvPr/>
        </p:nvSpPr>
        <p:spPr bwMode="auto">
          <a:xfrm>
            <a:off x="1665288" y="958851"/>
            <a:ext cx="6172200" cy="366713"/>
          </a:xfrm>
          <a:prstGeom prst="rect">
            <a:avLst/>
          </a:prstGeom>
          <a:noFill/>
          <a:ln w="9525">
            <a:noFill/>
            <a:miter lim="800000"/>
            <a:headEnd/>
            <a:tailEnd/>
          </a:ln>
        </p:spPr>
        <p:txBody>
          <a:bodyPr>
            <a:spAutoFit/>
          </a:bodyPr>
          <a:lstStyle/>
          <a:p>
            <a:pPr algn="ctr" fontAlgn="base">
              <a:spcBef>
                <a:spcPct val="0"/>
              </a:spcBef>
              <a:spcAft>
                <a:spcPct val="0"/>
              </a:spcAft>
              <a:defRPr/>
            </a:pPr>
            <a:r>
              <a:rPr lang="en-US" b="1" dirty="0">
                <a:solidFill>
                  <a:srgbClr val="EEECE1">
                    <a:lumMod val="50000"/>
                  </a:srgbClr>
                </a:solidFill>
                <a:latin typeface="Arial" charset="0"/>
                <a:cs typeface="Arial" charset="0"/>
              </a:rPr>
              <a:t>Unit 1</a:t>
            </a:r>
          </a:p>
        </p:txBody>
      </p:sp>
      <p:sp>
        <p:nvSpPr>
          <p:cNvPr id="6147" name="TextBox 4">
            <a:extLst>
              <a:ext uri="{FF2B5EF4-FFF2-40B4-BE49-F238E27FC236}">
                <a16:creationId xmlns:a16="http://schemas.microsoft.com/office/drawing/2014/main" id="{440D54EE-6C36-4C38-84B2-97D5FFEE6589}"/>
              </a:ext>
            </a:extLst>
          </p:cNvPr>
          <p:cNvSpPr txBox="1">
            <a:spLocks noChangeArrowheads="1"/>
          </p:cNvSpPr>
          <p:nvPr/>
        </p:nvSpPr>
        <p:spPr bwMode="auto">
          <a:xfrm>
            <a:off x="1646238" y="1489076"/>
            <a:ext cx="61722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US" altLang="en-US" sz="3200" b="1">
                <a:solidFill>
                  <a:prstClr val="white"/>
                </a:solidFill>
                <a:latin typeface="Arial" panose="020B0604020202020204" pitchFamily="34" charset="0"/>
                <a:cs typeface="Arial" panose="020B0604020202020204" pitchFamily="34" charset="0"/>
              </a:rPr>
              <a:t>Introduction to</a:t>
            </a:r>
          </a:p>
          <a:p>
            <a:pPr algn="ctr" fontAlgn="base">
              <a:spcBef>
                <a:spcPct val="0"/>
              </a:spcBef>
              <a:spcAft>
                <a:spcPct val="0"/>
              </a:spcAft>
              <a:buNone/>
              <a:defRPr/>
            </a:pPr>
            <a:r>
              <a:rPr lang="en-US" altLang="en-US" sz="3200" b="1">
                <a:solidFill>
                  <a:prstClr val="white"/>
                </a:solidFill>
                <a:latin typeface="Arial" panose="020B0604020202020204" pitchFamily="34" charset="0"/>
                <a:cs typeface="Arial" panose="020B0604020202020204" pitchFamily="34" charset="0"/>
              </a:rPr>
              <a:t> Oxygen Therapy, </a:t>
            </a:r>
          </a:p>
          <a:p>
            <a:pPr algn="ctr" fontAlgn="base">
              <a:spcBef>
                <a:spcPct val="0"/>
              </a:spcBef>
              <a:spcAft>
                <a:spcPct val="0"/>
              </a:spcAft>
              <a:buNone/>
              <a:defRPr/>
            </a:pPr>
            <a:r>
              <a:rPr lang="en-US" altLang="en-US" sz="3200" b="1">
                <a:solidFill>
                  <a:prstClr val="white"/>
                </a:solidFill>
                <a:latin typeface="Arial" panose="020B0604020202020204" pitchFamily="34" charset="0"/>
                <a:cs typeface="Arial" panose="020B0604020202020204" pitchFamily="34" charset="0"/>
              </a:rPr>
              <a:t>Invasive and Non-invasive Mechanical Ventilation </a:t>
            </a:r>
          </a:p>
        </p:txBody>
      </p:sp>
      <p:sp>
        <p:nvSpPr>
          <p:cNvPr id="6148" name="TextBox 5">
            <a:extLst>
              <a:ext uri="{FF2B5EF4-FFF2-40B4-BE49-F238E27FC236}">
                <a16:creationId xmlns:a16="http://schemas.microsoft.com/office/drawing/2014/main" id="{F533F4DE-BCDF-40F0-BA26-FA0AF10018D1}"/>
              </a:ext>
            </a:extLst>
          </p:cNvPr>
          <p:cNvSpPr txBox="1">
            <a:spLocks noChangeArrowheads="1"/>
          </p:cNvSpPr>
          <p:nvPr/>
        </p:nvSpPr>
        <p:spPr bwMode="auto">
          <a:xfrm>
            <a:off x="1657350" y="3811588"/>
            <a:ext cx="6172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US" altLang="en-US" b="1">
                <a:solidFill>
                  <a:srgbClr val="948A54"/>
                </a:solidFill>
                <a:latin typeface="Arial" panose="020B0604020202020204" pitchFamily="34" charset="0"/>
                <a:cs typeface="Arial" panose="020B0604020202020204" pitchFamily="34" charset="0"/>
              </a:rPr>
              <a:t>Sherri Katz MDCM, MSc, FRCPC</a:t>
            </a:r>
          </a:p>
          <a:p>
            <a:pPr algn="ctr" fontAlgn="base">
              <a:spcBef>
                <a:spcPct val="0"/>
              </a:spcBef>
              <a:spcAft>
                <a:spcPct val="0"/>
              </a:spcAft>
              <a:buNone/>
              <a:defRPr/>
            </a:pPr>
            <a:r>
              <a:rPr lang="en-US" altLang="en-US" b="1">
                <a:solidFill>
                  <a:srgbClr val="948A54"/>
                </a:solidFill>
                <a:latin typeface="Arial" panose="020B0604020202020204" pitchFamily="34" charset="0"/>
                <a:cs typeface="Arial" panose="020B0604020202020204" pitchFamily="34" charset="0"/>
              </a:rPr>
              <a:t>Children’s Hospital of Eastern Ontario</a:t>
            </a:r>
          </a:p>
        </p:txBody>
      </p:sp>
      <p:pic>
        <p:nvPicPr>
          <p:cNvPr id="5126" name="Picture 6" descr="CHEO: Children's Hospital of Eastern Ontario - Centre hospitalier pour enfants de l'est de l'Ontario">
            <a:extLst>
              <a:ext uri="{FF2B5EF4-FFF2-40B4-BE49-F238E27FC236}">
                <a16:creationId xmlns:a16="http://schemas.microsoft.com/office/drawing/2014/main" id="{EAE5838D-7636-4B0A-9CE1-E5113B244F21}"/>
              </a:ext>
            </a:extLst>
          </p:cNvPr>
          <p:cNvPicPr>
            <a:picLocks noChangeAspect="1" noChangeArrowheads="1"/>
          </p:cNvPicPr>
          <p:nvPr/>
        </p:nvPicPr>
        <p:blipFill>
          <a:blip r:embed="rId3"/>
          <a:srcRect l="5163"/>
          <a:stretch>
            <a:fillRect/>
          </a:stretch>
        </p:blipFill>
        <p:spPr bwMode="auto">
          <a:xfrm>
            <a:off x="4152900" y="4860925"/>
            <a:ext cx="1428750" cy="787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a:extLst>
              <a:ext uri="{FF2B5EF4-FFF2-40B4-BE49-F238E27FC236}">
                <a16:creationId xmlns:a16="http://schemas.microsoft.com/office/drawing/2014/main" id="{AE413E2C-EA31-4A93-9810-569700BBE4C0}"/>
              </a:ext>
            </a:extLst>
          </p:cNvPr>
          <p:cNvSpPr>
            <a:spLocks noGrp="1"/>
          </p:cNvSpPr>
          <p:nvPr>
            <p:ph type="title"/>
          </p:nvPr>
        </p:nvSpPr>
        <p:spPr/>
        <p:txBody>
          <a:bodyPr/>
          <a:lstStyle/>
          <a:p>
            <a:r>
              <a:rPr lang="en-CA" altLang="en-US"/>
              <a:t>Mechanical Ventilation: What to consider...</a:t>
            </a:r>
          </a:p>
        </p:txBody>
      </p:sp>
      <p:graphicFrame>
        <p:nvGraphicFramePr>
          <p:cNvPr id="5" name="Diagram 4">
            <a:extLst>
              <a:ext uri="{FF2B5EF4-FFF2-40B4-BE49-F238E27FC236}">
                <a16:creationId xmlns:a16="http://schemas.microsoft.com/office/drawing/2014/main" id="{A32A18BB-134E-4DB1-B2F3-4AD942681FAD}"/>
              </a:ext>
            </a:extLst>
          </p:cNvPr>
          <p:cNvGraphicFramePr/>
          <p:nvPr/>
        </p:nvGraphicFramePr>
        <p:xfrm>
          <a:off x="2436284" y="1573532"/>
          <a:ext cx="6322423" cy="4516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24" name="Picture 2">
            <a:extLst>
              <a:ext uri="{FF2B5EF4-FFF2-40B4-BE49-F238E27FC236}">
                <a16:creationId xmlns:a16="http://schemas.microsoft.com/office/drawing/2014/main" id="{FD1B0282-8A58-4647-9BCE-23BBA350BB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163" y="4916488"/>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9">
            <a:extLst>
              <a:ext uri="{FF2B5EF4-FFF2-40B4-BE49-F238E27FC236}">
                <a16:creationId xmlns:a16="http://schemas.microsoft.com/office/drawing/2014/main" id="{839D7600-9FC4-4616-9BCA-1C5A0A1E9402}"/>
              </a:ext>
            </a:extLst>
          </p:cNvPr>
          <p:cNvSpPr txBox="1">
            <a:spLocks noChangeArrowheads="1"/>
          </p:cNvSpPr>
          <p:nvPr/>
        </p:nvSpPr>
        <p:spPr bwMode="auto">
          <a:xfrm>
            <a:off x="2125664" y="5224464"/>
            <a:ext cx="3013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sz="1400">
              <a:solidFill>
                <a:prstClr val="black"/>
              </a:solidFill>
              <a:latin typeface="Arial" panose="020B0604020202020204" pitchFamily="34" charset="0"/>
              <a:cs typeface="Arial" panose="020B0604020202020204" pitchFamily="34" charset="0"/>
            </a:endParaRPr>
          </a:p>
          <a:p>
            <a:pPr fontAlgn="base">
              <a:spcBef>
                <a:spcPct val="0"/>
              </a:spcBef>
              <a:spcAft>
                <a:spcPct val="0"/>
              </a:spcAft>
              <a:buNone/>
              <a:defRPr/>
            </a:pPr>
            <a:r>
              <a:rPr lang="en-CA" altLang="en-US" sz="1400">
                <a:solidFill>
                  <a:prstClr val="black"/>
                </a:solidFill>
                <a:latin typeface="Arial" panose="020B0604020202020204" pitchFamily="34" charset="0"/>
                <a:cs typeface="Arial" panose="020B0604020202020204" pitchFamily="34" charset="0"/>
              </a:rPr>
              <a:t>Ventilation and Perfusion Matching</a:t>
            </a:r>
          </a:p>
        </p:txBody>
      </p:sp>
      <p:pic>
        <p:nvPicPr>
          <p:cNvPr id="30726" name="Picture 3" descr="alveolarexchange">
            <a:extLst>
              <a:ext uri="{FF2B5EF4-FFF2-40B4-BE49-F238E27FC236}">
                <a16:creationId xmlns:a16="http://schemas.microsoft.com/office/drawing/2014/main" id="{82F19747-CFFA-4E14-9D4E-D87065A795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5865" r="25200" b="59691"/>
          <a:stretch>
            <a:fillRect/>
          </a:stretch>
        </p:blipFill>
        <p:spPr bwMode="auto">
          <a:xfrm>
            <a:off x="7343776" y="987425"/>
            <a:ext cx="1838325"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4" descr="alveolarexchange">
            <a:extLst>
              <a:ext uri="{FF2B5EF4-FFF2-40B4-BE49-F238E27FC236}">
                <a16:creationId xmlns:a16="http://schemas.microsoft.com/office/drawing/2014/main" id="{8E7155F3-6987-4288-9872-D23D4675BA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7792" t="46205" r="26057" b="12790"/>
          <a:stretch>
            <a:fillRect/>
          </a:stretch>
        </p:blipFill>
        <p:spPr bwMode="auto">
          <a:xfrm>
            <a:off x="8256589" y="3981451"/>
            <a:ext cx="2027237"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5">
            <a:extLst>
              <a:ext uri="{FF2B5EF4-FFF2-40B4-BE49-F238E27FC236}">
                <a16:creationId xmlns:a16="http://schemas.microsoft.com/office/drawing/2014/main" id="{B2C2CB10-50C7-4F12-B88E-7ECAED6841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0550" y="2478088"/>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TextBox 13">
            <a:extLst>
              <a:ext uri="{FF2B5EF4-FFF2-40B4-BE49-F238E27FC236}">
                <a16:creationId xmlns:a16="http://schemas.microsoft.com/office/drawing/2014/main" id="{E470A263-5886-471F-87E5-F2A0F29E7777}"/>
              </a:ext>
            </a:extLst>
          </p:cNvPr>
          <p:cNvSpPr txBox="1">
            <a:spLocks noChangeArrowheads="1"/>
          </p:cNvSpPr>
          <p:nvPr/>
        </p:nvSpPr>
        <p:spPr bwMode="auto">
          <a:xfrm>
            <a:off x="8258176" y="3589339"/>
            <a:ext cx="2170113"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sz="1400">
                <a:solidFill>
                  <a:prstClr val="black"/>
                </a:solidFill>
                <a:latin typeface="Arial" panose="020B0604020202020204" pitchFamily="34" charset="0"/>
                <a:cs typeface="Arial" panose="020B0604020202020204" pitchFamily="34" charset="0"/>
              </a:rPr>
              <a:t>O</a:t>
            </a:r>
            <a:r>
              <a:rPr lang="en-CA" altLang="en-US" sz="1400" baseline="-25000">
                <a:solidFill>
                  <a:prstClr val="black"/>
                </a:solidFill>
                <a:latin typeface="Arial" panose="020B0604020202020204" pitchFamily="34" charset="0"/>
                <a:cs typeface="Arial" panose="020B0604020202020204" pitchFamily="34" charset="0"/>
              </a:rPr>
              <a:t>2</a:t>
            </a:r>
            <a:r>
              <a:rPr lang="en-CA" altLang="en-US" sz="1400">
                <a:solidFill>
                  <a:prstClr val="black"/>
                </a:solidFill>
                <a:latin typeface="Arial" panose="020B0604020202020204" pitchFamily="34" charset="0"/>
                <a:cs typeface="Arial" panose="020B0604020202020204" pitchFamily="34" charset="0"/>
              </a:rPr>
              <a:t> Delivery to Tissues</a:t>
            </a:r>
          </a:p>
          <a:p>
            <a:pPr fontAlgn="base">
              <a:spcBef>
                <a:spcPct val="0"/>
              </a:spcBef>
              <a:spcAft>
                <a:spcPct val="0"/>
              </a:spcAft>
              <a:buNone/>
              <a:defRPr/>
            </a:pPr>
            <a:r>
              <a:rPr lang="en-CA" altLang="en-US" sz="1400">
                <a:solidFill>
                  <a:prstClr val="black"/>
                </a:solidFill>
                <a:latin typeface="Arial" panose="020B0604020202020204" pitchFamily="34" charset="0"/>
                <a:cs typeface="Arial" panose="020B0604020202020204" pitchFamily="34" charset="0"/>
              </a:rPr>
              <a:t>Cardiac Output</a:t>
            </a:r>
          </a:p>
          <a:p>
            <a:pPr fontAlgn="base">
              <a:spcBef>
                <a:spcPct val="0"/>
              </a:spcBef>
              <a:spcAft>
                <a:spcPct val="0"/>
              </a:spcAft>
              <a:buNone/>
              <a:defRPr/>
            </a:pPr>
            <a:r>
              <a:rPr lang="en-CA" altLang="en-US" sz="1400">
                <a:solidFill>
                  <a:prstClr val="black"/>
                </a:solidFill>
                <a:latin typeface="Arial" panose="020B0604020202020204" pitchFamily="34" charset="0"/>
                <a:cs typeface="Arial" panose="020B0604020202020204" pitchFamily="34" charset="0"/>
              </a:rPr>
              <a:t>PaO</a:t>
            </a:r>
            <a:r>
              <a:rPr lang="en-CA" altLang="en-US" sz="1400" baseline="-25000">
                <a:solidFill>
                  <a:prstClr val="black"/>
                </a:solidFill>
                <a:latin typeface="Arial" panose="020B0604020202020204" pitchFamily="34" charset="0"/>
                <a:cs typeface="Arial" panose="020B0604020202020204" pitchFamily="34" charset="0"/>
              </a:rPr>
              <a:t>2</a:t>
            </a:r>
            <a:r>
              <a:rPr lang="en-CA" altLang="en-US" sz="1400">
                <a:solidFill>
                  <a:prstClr val="black"/>
                </a:solidFill>
                <a:latin typeface="Arial" panose="020B0604020202020204" pitchFamily="34" charset="0"/>
                <a:cs typeface="Arial" panose="020B0604020202020204" pitchFamily="34" charset="0"/>
              </a:rPr>
              <a:t> and CaO</a:t>
            </a:r>
            <a:r>
              <a:rPr lang="en-CA" altLang="en-US" sz="1400" baseline="-25000">
                <a:solidFill>
                  <a:prstClr val="black"/>
                </a:solidFill>
                <a:latin typeface="Arial" panose="020B0604020202020204" pitchFamily="34" charset="0"/>
                <a:cs typeface="Arial" panose="020B0604020202020204" pitchFamily="34" charset="0"/>
              </a:rPr>
              <a:t>2</a:t>
            </a:r>
            <a:endParaRPr lang="en-CA" altLang="en-US" sz="1400">
              <a:solidFill>
                <a:prstClr val="black"/>
              </a:solidFill>
              <a:latin typeface="Arial" panose="020B0604020202020204" pitchFamily="34" charset="0"/>
              <a:cs typeface="Arial" panose="020B0604020202020204" pitchFamily="34" charset="0"/>
            </a:endParaRPr>
          </a:p>
        </p:txBody>
      </p:sp>
      <p:pic>
        <p:nvPicPr>
          <p:cNvPr id="30730" name="Picture 5">
            <a:extLst>
              <a:ext uri="{FF2B5EF4-FFF2-40B4-BE49-F238E27FC236}">
                <a16:creationId xmlns:a16="http://schemas.microsoft.com/office/drawing/2014/main" id="{8EBDAF66-8AD3-4605-8BEE-1C49918179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72401" y="3444875"/>
            <a:ext cx="4476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1" name="TextBox 16">
            <a:extLst>
              <a:ext uri="{FF2B5EF4-FFF2-40B4-BE49-F238E27FC236}">
                <a16:creationId xmlns:a16="http://schemas.microsoft.com/office/drawing/2014/main" id="{116FD434-A538-4060-A0AE-92E0E3F517D6}"/>
              </a:ext>
            </a:extLst>
          </p:cNvPr>
          <p:cNvSpPr txBox="1">
            <a:spLocks noChangeArrowheads="1"/>
          </p:cNvSpPr>
          <p:nvPr/>
        </p:nvSpPr>
        <p:spPr bwMode="auto">
          <a:xfrm>
            <a:off x="7480300" y="2871789"/>
            <a:ext cx="28971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sz="1400">
                <a:solidFill>
                  <a:prstClr val="black"/>
                </a:solidFill>
                <a:latin typeface="Arial" panose="020B0604020202020204" pitchFamily="34" charset="0"/>
                <a:cs typeface="Arial" panose="020B0604020202020204" pitchFamily="34" charset="0"/>
              </a:rPr>
              <a:t>O</a:t>
            </a:r>
            <a:r>
              <a:rPr lang="en-CA" altLang="en-US" sz="1400" baseline="-25000">
                <a:solidFill>
                  <a:prstClr val="black"/>
                </a:solidFill>
                <a:latin typeface="Arial" panose="020B0604020202020204" pitchFamily="34" charset="0"/>
                <a:cs typeface="Arial" panose="020B0604020202020204" pitchFamily="34" charset="0"/>
              </a:rPr>
              <a:t>2</a:t>
            </a:r>
            <a:r>
              <a:rPr lang="en-CA" altLang="en-US" sz="1400">
                <a:solidFill>
                  <a:prstClr val="black"/>
                </a:solidFill>
                <a:latin typeface="Arial" panose="020B0604020202020204" pitchFamily="34" charset="0"/>
                <a:cs typeface="Arial" panose="020B0604020202020204" pitchFamily="34" charset="0"/>
              </a:rPr>
              <a:t> Delivery to AC Membrane</a:t>
            </a:r>
          </a:p>
          <a:p>
            <a:pPr fontAlgn="base">
              <a:spcBef>
                <a:spcPct val="0"/>
              </a:spcBef>
              <a:spcAft>
                <a:spcPct val="0"/>
              </a:spcAft>
              <a:buNone/>
              <a:defRPr/>
            </a:pPr>
            <a:r>
              <a:rPr lang="en-CA" altLang="en-US" sz="1400">
                <a:solidFill>
                  <a:prstClr val="black"/>
                </a:solidFill>
                <a:latin typeface="Arial" panose="020B0604020202020204" pitchFamily="34" charset="0"/>
                <a:cs typeface="Arial" panose="020B0604020202020204" pitchFamily="34" charset="0"/>
              </a:rPr>
              <a:t>Diffusion at AC Membrane</a:t>
            </a:r>
          </a:p>
        </p:txBody>
      </p:sp>
      <p:pic>
        <p:nvPicPr>
          <p:cNvPr id="30732" name="Picture 5" descr="Alv size vs. location                                          001B6D27&#10;Hard Drive                     ABA78158:">
            <a:extLst>
              <a:ext uri="{FF2B5EF4-FFF2-40B4-BE49-F238E27FC236}">
                <a16:creationId xmlns:a16="http://schemas.microsoft.com/office/drawing/2014/main" id="{DD7A9558-43BB-43F2-AF94-A3926477B9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9938" y="3419475"/>
            <a:ext cx="131286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3" name="Picture 15">
            <a:extLst>
              <a:ext uri="{FF2B5EF4-FFF2-40B4-BE49-F238E27FC236}">
                <a16:creationId xmlns:a16="http://schemas.microsoft.com/office/drawing/2014/main" id="{AE6B7F1E-F7C7-4E57-8A21-B7066EC957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3451" y="1101725"/>
            <a:ext cx="1673225"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4" name="Picture 5">
            <a:extLst>
              <a:ext uri="{FF2B5EF4-FFF2-40B4-BE49-F238E27FC236}">
                <a16:creationId xmlns:a16="http://schemas.microsoft.com/office/drawing/2014/main" id="{BB033F22-80A5-4EB5-9979-F51B6CA1DA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22675" y="2546350"/>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5" name="TextBox 15">
            <a:extLst>
              <a:ext uri="{FF2B5EF4-FFF2-40B4-BE49-F238E27FC236}">
                <a16:creationId xmlns:a16="http://schemas.microsoft.com/office/drawing/2014/main" id="{5333D478-35DE-44EA-A8D9-5D290FFFD14C}"/>
              </a:ext>
            </a:extLst>
          </p:cNvPr>
          <p:cNvSpPr txBox="1">
            <a:spLocks noChangeArrowheads="1"/>
          </p:cNvSpPr>
          <p:nvPr/>
        </p:nvSpPr>
        <p:spPr bwMode="auto">
          <a:xfrm>
            <a:off x="1900239" y="2692400"/>
            <a:ext cx="2041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sz="1400">
                <a:solidFill>
                  <a:prstClr val="black"/>
                </a:solidFill>
                <a:latin typeface="Arial" panose="020B0604020202020204" pitchFamily="34" charset="0"/>
                <a:cs typeface="Arial" panose="020B0604020202020204" pitchFamily="34" charset="0"/>
              </a:rPr>
              <a:t>Lung Compliance</a:t>
            </a:r>
          </a:p>
          <a:p>
            <a:pPr fontAlgn="base">
              <a:spcBef>
                <a:spcPct val="0"/>
              </a:spcBef>
              <a:spcAft>
                <a:spcPct val="0"/>
              </a:spcAft>
              <a:buNone/>
              <a:defRPr/>
            </a:pPr>
            <a:r>
              <a:rPr lang="en-CA" altLang="en-US" sz="1400">
                <a:solidFill>
                  <a:prstClr val="black"/>
                </a:solidFill>
                <a:latin typeface="Arial" panose="020B0604020202020204" pitchFamily="34" charset="0"/>
                <a:cs typeface="Arial" panose="020B0604020202020204" pitchFamily="34" charset="0"/>
              </a:rPr>
              <a:t>Airway Resistance</a:t>
            </a:r>
          </a:p>
        </p:txBody>
      </p:sp>
      <p:sp>
        <p:nvSpPr>
          <p:cNvPr id="16" name="TextBox 15">
            <a:extLst>
              <a:ext uri="{FF2B5EF4-FFF2-40B4-BE49-F238E27FC236}">
                <a16:creationId xmlns:a16="http://schemas.microsoft.com/office/drawing/2014/main" id="{2C06D37B-0109-48B8-AFDE-128AB52C1655}"/>
              </a:ext>
            </a:extLst>
          </p:cNvPr>
          <p:cNvSpPr txBox="1"/>
          <p:nvPr/>
        </p:nvSpPr>
        <p:spPr>
          <a:xfrm>
            <a:off x="1906137" y="5763550"/>
            <a:ext cx="8609463" cy="1246495"/>
          </a:xfrm>
          <a:prstGeom prst="rect">
            <a:avLst/>
          </a:prstGeom>
          <a:noFill/>
        </p:spPr>
        <p:txBody>
          <a:bodyPr wrap="square" rtlCol="0">
            <a:spAutoFit/>
          </a:bodyPr>
          <a:lstStyle/>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Must make sure lung compliance is high</a:t>
            </a:r>
          </a:p>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And make sure there is reduced air </a:t>
            </a:r>
            <a:r>
              <a:rPr lang="en-CA" sz="1500" dirty="0" err="1">
                <a:solidFill>
                  <a:srgbClr val="FF0000"/>
                </a:solidFill>
                <a:highlight>
                  <a:srgbClr val="FFFF00"/>
                </a:highlight>
                <a:latin typeface="Times" panose="02020603050405020304" pitchFamily="18" charset="0"/>
                <a:cs typeface="Times" panose="02020603050405020304" pitchFamily="18" charset="0"/>
              </a:rPr>
              <a:t>rresistance</a:t>
            </a:r>
            <a:endParaRPr lang="en-CA" sz="1500" dirty="0">
              <a:solidFill>
                <a:srgbClr val="FF0000"/>
              </a:solidFill>
              <a:highlight>
                <a:srgbClr val="FFFF00"/>
              </a:highlight>
              <a:latin typeface="Times" panose="02020603050405020304" pitchFamily="18" charset="0"/>
              <a:cs typeface="Times" panose="02020603050405020304" pitchFamily="18" charset="0"/>
            </a:endParaRPr>
          </a:p>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Make sure there is good </a:t>
            </a:r>
            <a:r>
              <a:rPr lang="en-CA" sz="1500" dirty="0" err="1">
                <a:solidFill>
                  <a:srgbClr val="FF0000"/>
                </a:solidFill>
                <a:highlight>
                  <a:srgbClr val="FFFF00"/>
                </a:highlight>
                <a:latin typeface="Times" panose="02020603050405020304" pitchFamily="18" charset="0"/>
                <a:cs typeface="Times" panose="02020603050405020304" pitchFamily="18" charset="0"/>
              </a:rPr>
              <a:t>vq</a:t>
            </a:r>
            <a:r>
              <a:rPr lang="en-CA" sz="1500" dirty="0">
                <a:solidFill>
                  <a:srgbClr val="FF0000"/>
                </a:solidFill>
                <a:highlight>
                  <a:srgbClr val="FFFF00"/>
                </a:highlight>
                <a:latin typeface="Times" panose="02020603050405020304" pitchFamily="18" charset="0"/>
                <a:cs typeface="Times" panose="02020603050405020304" pitchFamily="18" charset="0"/>
              </a:rPr>
              <a:t> ratio (or else </a:t>
            </a:r>
            <a:r>
              <a:rPr lang="en-CA" sz="1500" dirty="0" err="1">
                <a:solidFill>
                  <a:srgbClr val="FF0000"/>
                </a:solidFill>
                <a:highlight>
                  <a:srgbClr val="FFFF00"/>
                </a:highlight>
                <a:latin typeface="Times" panose="02020603050405020304" pitchFamily="18" charset="0"/>
                <a:cs typeface="Times" panose="02020603050405020304" pitchFamily="18" charset="0"/>
              </a:rPr>
              <a:t>youre</a:t>
            </a:r>
            <a:r>
              <a:rPr lang="en-CA" sz="1500" dirty="0">
                <a:solidFill>
                  <a:srgbClr val="FF0000"/>
                </a:solidFill>
                <a:highlight>
                  <a:srgbClr val="FFFF00"/>
                </a:highlight>
                <a:latin typeface="Times" panose="02020603050405020304" pitchFamily="18" charset="0"/>
                <a:cs typeface="Times" panose="02020603050405020304" pitchFamily="18" charset="0"/>
              </a:rPr>
              <a:t> wasting o2)</a:t>
            </a:r>
          </a:p>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Make sure O2 is actually being delivered to tissues (heart is pumping well)</a:t>
            </a:r>
          </a:p>
          <a:p>
            <a:pPr fontAlgn="base">
              <a:spcBef>
                <a:spcPct val="0"/>
              </a:spcBef>
              <a:spcAft>
                <a:spcPct val="0"/>
              </a:spcAft>
            </a:pPr>
            <a:endParaRPr lang="en-CA" sz="1500" dirty="0">
              <a:solidFill>
                <a:srgbClr val="FF0000"/>
              </a:solidFill>
              <a:highlight>
                <a:srgbClr val="FFFF00"/>
              </a:highlight>
              <a:latin typeface="Times" panose="02020603050405020304" pitchFamily="18" charset="0"/>
              <a:cs typeface="Times"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a:extLst>
              <a:ext uri="{FF2B5EF4-FFF2-40B4-BE49-F238E27FC236}">
                <a16:creationId xmlns:a16="http://schemas.microsoft.com/office/drawing/2014/main" id="{91FE46FF-FB36-48B6-A714-DA2201C4F0E0}"/>
              </a:ext>
            </a:extLst>
          </p:cNvPr>
          <p:cNvSpPr>
            <a:spLocks noGrp="1"/>
          </p:cNvSpPr>
          <p:nvPr>
            <p:ph type="title"/>
          </p:nvPr>
        </p:nvSpPr>
        <p:spPr/>
        <p:txBody>
          <a:bodyPr/>
          <a:lstStyle/>
          <a:p>
            <a:r>
              <a:rPr lang="en-CA" altLang="en-US"/>
              <a:t>Mechanics of Spontaneous Breathing</a:t>
            </a:r>
          </a:p>
        </p:txBody>
      </p:sp>
      <p:sp>
        <p:nvSpPr>
          <p:cNvPr id="4" name="Footer Placeholder 3">
            <a:extLst>
              <a:ext uri="{FF2B5EF4-FFF2-40B4-BE49-F238E27FC236}">
                <a16:creationId xmlns:a16="http://schemas.microsoft.com/office/drawing/2014/main" id="{6304688B-0DE4-4839-B65C-8C064275337B}"/>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pic>
        <p:nvPicPr>
          <p:cNvPr id="32772" name="Picture 2">
            <a:extLst>
              <a:ext uri="{FF2B5EF4-FFF2-40B4-BE49-F238E27FC236}">
                <a16:creationId xmlns:a16="http://schemas.microsoft.com/office/drawing/2014/main" id="{A704F649-3098-4F73-A8C9-4E37ACACA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288" y="1246189"/>
            <a:ext cx="51752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4">
            <a:extLst>
              <a:ext uri="{FF2B5EF4-FFF2-40B4-BE49-F238E27FC236}">
                <a16:creationId xmlns:a16="http://schemas.microsoft.com/office/drawing/2014/main" id="{DA4E804E-B7DB-4068-AFA4-AC11608EB12A}"/>
              </a:ext>
            </a:extLst>
          </p:cNvPr>
          <p:cNvSpPr txBox="1">
            <a:spLocks noChangeArrowheads="1"/>
          </p:cNvSpPr>
          <p:nvPr/>
        </p:nvSpPr>
        <p:spPr bwMode="auto">
          <a:xfrm>
            <a:off x="1801813" y="4564064"/>
            <a:ext cx="4057650" cy="116998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r" fontAlgn="base">
              <a:spcBef>
                <a:spcPct val="0"/>
              </a:spcBef>
              <a:spcAft>
                <a:spcPct val="0"/>
              </a:spcAft>
              <a:buNone/>
              <a:defRPr/>
            </a:pPr>
            <a:r>
              <a:rPr lang="en-CA" altLang="en-US" sz="1400">
                <a:solidFill>
                  <a:prstClr val="black"/>
                </a:solidFill>
                <a:latin typeface="Arial" panose="020B0604020202020204" pitchFamily="34" charset="0"/>
                <a:cs typeface="Arial" panose="020B0604020202020204" pitchFamily="34" charset="0"/>
              </a:rPr>
              <a:t>As diaphragm moves down and rib cage expands, a negative pressure gradient develops as intrapleural pressure decreases below the atmospheric pressure at airway opening.</a:t>
            </a:r>
          </a:p>
          <a:p>
            <a:pPr algn="r" fontAlgn="base">
              <a:spcBef>
                <a:spcPct val="0"/>
              </a:spcBef>
              <a:spcAft>
                <a:spcPct val="0"/>
              </a:spcAft>
              <a:buNone/>
              <a:defRPr/>
            </a:pPr>
            <a:r>
              <a:rPr lang="en-CA" altLang="en-US" sz="1400" b="1">
                <a:solidFill>
                  <a:prstClr val="black"/>
                </a:solidFill>
                <a:latin typeface="Arial" panose="020B0604020202020204" pitchFamily="34" charset="0"/>
                <a:cs typeface="Arial" panose="020B0604020202020204" pitchFamily="34" charset="0"/>
              </a:rPr>
              <a:t>Air flows into the lungs.</a:t>
            </a:r>
          </a:p>
        </p:txBody>
      </p:sp>
      <p:sp>
        <p:nvSpPr>
          <p:cNvPr id="32774" name="TextBox 5">
            <a:extLst>
              <a:ext uri="{FF2B5EF4-FFF2-40B4-BE49-F238E27FC236}">
                <a16:creationId xmlns:a16="http://schemas.microsoft.com/office/drawing/2014/main" id="{CC7DAB33-A847-4184-8D20-B13A4F7A769C}"/>
              </a:ext>
            </a:extLst>
          </p:cNvPr>
          <p:cNvSpPr txBox="1">
            <a:spLocks noChangeArrowheads="1"/>
          </p:cNvSpPr>
          <p:nvPr/>
        </p:nvSpPr>
        <p:spPr bwMode="auto">
          <a:xfrm>
            <a:off x="5967414" y="4548189"/>
            <a:ext cx="3768725" cy="95408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sz="1400">
                <a:solidFill>
                  <a:prstClr val="black"/>
                </a:solidFill>
                <a:latin typeface="Arial" panose="020B0604020202020204" pitchFamily="34" charset="0"/>
                <a:cs typeface="Arial" panose="020B0604020202020204" pitchFamily="34" charset="0"/>
              </a:rPr>
              <a:t>As diaphragm relaxes it moves up reducing thoracic volume and increasing intrapleural pressure.  </a:t>
            </a:r>
          </a:p>
          <a:p>
            <a:pPr fontAlgn="base">
              <a:spcBef>
                <a:spcPct val="0"/>
              </a:spcBef>
              <a:spcAft>
                <a:spcPct val="0"/>
              </a:spcAft>
              <a:buNone/>
              <a:defRPr/>
            </a:pPr>
            <a:r>
              <a:rPr lang="en-CA" altLang="en-US" sz="1400" b="1">
                <a:solidFill>
                  <a:prstClr val="black"/>
                </a:solidFill>
                <a:latin typeface="Arial" panose="020B0604020202020204" pitchFamily="34" charset="0"/>
                <a:cs typeface="Arial" panose="020B0604020202020204" pitchFamily="34" charset="0"/>
              </a:rPr>
              <a:t>Air flows out of the lungs.</a:t>
            </a:r>
          </a:p>
        </p:txBody>
      </p:sp>
      <p:pic>
        <p:nvPicPr>
          <p:cNvPr id="24583" name="Picture 6" descr="http://o.quizlet.com/i/sP0LFkZz_82JMn7UBWiqrw_m.jpg">
            <a:extLst>
              <a:ext uri="{FF2B5EF4-FFF2-40B4-BE49-F238E27FC236}">
                <a16:creationId xmlns:a16="http://schemas.microsoft.com/office/drawing/2014/main" id="{36A24BF4-53C8-4625-B81F-9D488A9C3AA2}"/>
              </a:ext>
            </a:extLst>
          </p:cNvPr>
          <p:cNvPicPr>
            <a:picLocks noChangeAspect="1" noChangeArrowheads="1"/>
          </p:cNvPicPr>
          <p:nvPr/>
        </p:nvPicPr>
        <p:blipFill>
          <a:blip r:embed="rId3" cstate="print"/>
          <a:srcRect/>
          <a:stretch>
            <a:fillRect/>
          </a:stretch>
        </p:blipFill>
        <p:spPr bwMode="auto">
          <a:xfrm>
            <a:off x="7613374" y="1537253"/>
            <a:ext cx="2865175" cy="26025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54BAAF8A-9725-400F-AEE0-4862B6374BB6}"/>
              </a:ext>
            </a:extLst>
          </p:cNvPr>
          <p:cNvSpPr txBox="1"/>
          <p:nvPr/>
        </p:nvSpPr>
        <p:spPr>
          <a:xfrm>
            <a:off x="1906137" y="5763549"/>
            <a:ext cx="8609463" cy="923330"/>
          </a:xfrm>
          <a:prstGeom prst="rect">
            <a:avLst/>
          </a:prstGeom>
          <a:noFill/>
        </p:spPr>
        <p:txBody>
          <a:bodyPr wrap="square" rtlCol="0">
            <a:spAutoFit/>
          </a:bodyPr>
          <a:lstStyle/>
          <a:p>
            <a:pPr fontAlgn="base">
              <a:spcBef>
                <a:spcPct val="0"/>
              </a:spcBef>
              <a:spcAft>
                <a:spcPct val="0"/>
              </a:spcAft>
            </a:pPr>
            <a:r>
              <a:rPr lang="en-CA" dirty="0">
                <a:solidFill>
                  <a:srgbClr val="FF0000"/>
                </a:solidFill>
                <a:highlight>
                  <a:srgbClr val="FFFF00"/>
                </a:highlight>
                <a:latin typeface="Times" panose="02020603050405020304" pitchFamily="18" charset="0"/>
                <a:cs typeface="Times" panose="02020603050405020304" pitchFamily="18" charset="0"/>
              </a:rPr>
              <a:t>Negative pressure breathing is how we currently breath</a:t>
            </a:r>
          </a:p>
          <a:p>
            <a:pPr fontAlgn="base">
              <a:spcBef>
                <a:spcPct val="0"/>
              </a:spcBef>
              <a:spcAft>
                <a:spcPct val="0"/>
              </a:spcAft>
            </a:pPr>
            <a:r>
              <a:rPr lang="en-CA" dirty="0">
                <a:solidFill>
                  <a:srgbClr val="FF0000"/>
                </a:solidFill>
                <a:highlight>
                  <a:srgbClr val="FFFF00"/>
                </a:highlight>
                <a:latin typeface="Times" panose="02020603050405020304" pitchFamily="18" charset="0"/>
                <a:cs typeface="Times" panose="02020603050405020304" pitchFamily="18" charset="0"/>
              </a:rPr>
              <a:t>Most ventilators are positive ventilators (like bike pump) </a:t>
            </a:r>
            <a:r>
              <a:rPr lang="en-CA"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but there are also neg ventilators!  -- SO BREATHING NORMALLY IS opposite to most ventilators</a:t>
            </a:r>
            <a:endParaRPr lang="en-CA" dirty="0">
              <a:solidFill>
                <a:srgbClr val="FF0000"/>
              </a:solidFill>
              <a:highlight>
                <a:srgbClr val="FFFF00"/>
              </a:highlight>
              <a:latin typeface="Times" panose="02020603050405020304" pitchFamily="18" charset="0"/>
              <a:cs typeface="Times"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Placeholder 1">
            <a:extLst>
              <a:ext uri="{FF2B5EF4-FFF2-40B4-BE49-F238E27FC236}">
                <a16:creationId xmlns:a16="http://schemas.microsoft.com/office/drawing/2014/main" id="{DBA97AFE-FDFF-4796-9CB0-388FFC6B3AF3}"/>
              </a:ext>
            </a:extLst>
          </p:cNvPr>
          <p:cNvSpPr>
            <a:spLocks noGrp="1"/>
          </p:cNvSpPr>
          <p:nvPr>
            <p:ph type="body" sz="quarter" idx="12"/>
          </p:nvPr>
        </p:nvSpPr>
        <p:spPr>
          <a:xfrm>
            <a:off x="1868488" y="1266825"/>
            <a:ext cx="4995862" cy="5257800"/>
          </a:xfrm>
        </p:spPr>
        <p:txBody>
          <a:bodyPr/>
          <a:lstStyle/>
          <a:p>
            <a:pPr>
              <a:buClr>
                <a:srgbClr val="632523"/>
              </a:buClr>
              <a:buFont typeface="Calibri" panose="020F0502020204030204" pitchFamily="34" charset="0"/>
              <a:buAutoNum type="arabicPeriod"/>
            </a:pPr>
            <a:r>
              <a:rPr lang="en-CA" altLang="en-US" sz="2400" b="1">
                <a:latin typeface="Arial" panose="020B0604020202020204" pitchFamily="34" charset="0"/>
                <a:cs typeface="Arial" panose="020B0604020202020204" pitchFamily="34" charset="0"/>
              </a:rPr>
              <a:t>Negative Pressure Ventilation</a:t>
            </a:r>
          </a:p>
          <a:p>
            <a:pPr marL="800100" lvl="1" indent="-342900"/>
            <a:r>
              <a:rPr lang="en-CA" altLang="en-US" sz="2200">
                <a:latin typeface="Arial" panose="020B0604020202020204" pitchFamily="34" charset="0"/>
                <a:cs typeface="Arial" panose="020B0604020202020204" pitchFamily="34" charset="0"/>
              </a:rPr>
              <a:t>Attempts to mimic function of respiratory muscles during normal spontaneous breathing </a:t>
            </a:r>
          </a:p>
          <a:p>
            <a:pPr>
              <a:buClr>
                <a:srgbClr val="632523"/>
              </a:buClr>
              <a:buFont typeface="Calibri" panose="020F0502020204030204" pitchFamily="34" charset="0"/>
              <a:buAutoNum type="arabicPeriod"/>
            </a:pPr>
            <a:r>
              <a:rPr lang="en-CA" altLang="en-US" sz="2400" b="1">
                <a:latin typeface="Arial" panose="020B0604020202020204" pitchFamily="34" charset="0"/>
                <a:cs typeface="Arial" panose="020B0604020202020204" pitchFamily="34" charset="0"/>
              </a:rPr>
              <a:t>Positive Pressure Ventilation</a:t>
            </a:r>
          </a:p>
          <a:p>
            <a:pPr marL="800100" lvl="1" indent="-342900"/>
            <a:r>
              <a:rPr lang="en-CA" altLang="en-US" sz="2200">
                <a:latin typeface="Arial" panose="020B0604020202020204" pitchFamily="34" charset="0"/>
                <a:cs typeface="Arial" panose="020B0604020202020204" pitchFamily="34" charset="0"/>
              </a:rPr>
              <a:t>Mechanical ventilator pushes air into patient’s lungs via tube or mask</a:t>
            </a:r>
          </a:p>
          <a:p>
            <a:pPr>
              <a:buClr>
                <a:srgbClr val="632523"/>
              </a:buClr>
              <a:buFont typeface="Calibri" panose="020F0502020204030204" pitchFamily="34" charset="0"/>
              <a:buAutoNum type="arabicPeriod"/>
            </a:pPr>
            <a:r>
              <a:rPr lang="en-CA" altLang="en-US" sz="2400" b="1">
                <a:latin typeface="Arial" panose="020B0604020202020204" pitchFamily="34" charset="0"/>
                <a:cs typeface="Arial" panose="020B0604020202020204" pitchFamily="34" charset="0"/>
              </a:rPr>
              <a:t>High Frequency Ventilation</a:t>
            </a:r>
          </a:p>
          <a:p>
            <a:pPr marL="800100" lvl="1" indent="-342900"/>
            <a:r>
              <a:rPr lang="en-CA" altLang="en-US" sz="2200">
                <a:latin typeface="Arial" panose="020B0604020202020204" pitchFamily="34" charset="0"/>
                <a:cs typeface="Arial" panose="020B0604020202020204" pitchFamily="34" charset="0"/>
              </a:rPr>
              <a:t>High Frequency Jet Ventilation (HFJV)</a:t>
            </a:r>
          </a:p>
          <a:p>
            <a:pPr marL="800100" lvl="1" indent="-342900"/>
            <a:r>
              <a:rPr lang="en-CA" altLang="en-US" sz="2200">
                <a:latin typeface="Arial" panose="020B0604020202020204" pitchFamily="34" charset="0"/>
                <a:cs typeface="Arial" panose="020B0604020202020204" pitchFamily="34" charset="0"/>
              </a:rPr>
              <a:t>High Frequency Oscillation</a:t>
            </a:r>
          </a:p>
          <a:p>
            <a:pPr marL="800100" lvl="1" indent="-342900"/>
            <a:r>
              <a:rPr lang="en-CA" altLang="en-US" sz="2200">
                <a:latin typeface="Arial" panose="020B0604020202020204" pitchFamily="34" charset="0"/>
                <a:cs typeface="Arial" panose="020B0604020202020204" pitchFamily="34" charset="0"/>
              </a:rPr>
              <a:t>(HFO)</a:t>
            </a:r>
          </a:p>
        </p:txBody>
      </p:sp>
      <p:sp>
        <p:nvSpPr>
          <p:cNvPr id="33795" name="Title 2">
            <a:extLst>
              <a:ext uri="{FF2B5EF4-FFF2-40B4-BE49-F238E27FC236}">
                <a16:creationId xmlns:a16="http://schemas.microsoft.com/office/drawing/2014/main" id="{CAB3268E-DE78-479F-A872-8FD62CA8C845}"/>
              </a:ext>
            </a:extLst>
          </p:cNvPr>
          <p:cNvSpPr>
            <a:spLocks noGrp="1"/>
          </p:cNvSpPr>
          <p:nvPr>
            <p:ph type="title"/>
          </p:nvPr>
        </p:nvSpPr>
        <p:spPr/>
        <p:txBody>
          <a:bodyPr/>
          <a:lstStyle/>
          <a:p>
            <a:r>
              <a:rPr lang="en-CA" altLang="en-US"/>
              <a:t>Types of Mechanical Ventilation</a:t>
            </a:r>
          </a:p>
        </p:txBody>
      </p:sp>
      <p:pic>
        <p:nvPicPr>
          <p:cNvPr id="25605" name="Picture 5" descr="http://www.unitedhayek.com/img/faq_1.png">
            <a:extLst>
              <a:ext uri="{FF2B5EF4-FFF2-40B4-BE49-F238E27FC236}">
                <a16:creationId xmlns:a16="http://schemas.microsoft.com/office/drawing/2014/main" id="{2E161575-F379-458B-B759-5DA6D9E1D573}"/>
              </a:ext>
            </a:extLst>
          </p:cNvPr>
          <p:cNvPicPr>
            <a:picLocks noChangeAspect="1" noChangeArrowheads="1"/>
          </p:cNvPicPr>
          <p:nvPr/>
        </p:nvPicPr>
        <p:blipFill>
          <a:blip r:embed="rId2"/>
          <a:srcRect/>
          <a:stretch>
            <a:fillRect/>
          </a:stretch>
        </p:blipFill>
        <p:spPr bwMode="auto">
          <a:xfrm>
            <a:off x="7275514" y="1179513"/>
            <a:ext cx="2593975" cy="1782762"/>
          </a:xfrm>
          <a:prstGeom prst="rect">
            <a:avLst/>
          </a:prstGeom>
          <a:ln>
            <a:noFill/>
          </a:ln>
          <a:effectLst>
            <a:outerShdw blurRad="292100" dist="139700" dir="2700000" algn="tl" rotWithShape="0">
              <a:srgbClr val="333333">
                <a:alpha val="65000"/>
              </a:srgbClr>
            </a:outerShdw>
          </a:effectLst>
        </p:spPr>
      </p:pic>
      <p:pic>
        <p:nvPicPr>
          <p:cNvPr id="25607" name="Picture 7" descr="http://www.european-hospital.com/media/article/6708/image.jpg">
            <a:extLst>
              <a:ext uri="{FF2B5EF4-FFF2-40B4-BE49-F238E27FC236}">
                <a16:creationId xmlns:a16="http://schemas.microsoft.com/office/drawing/2014/main" id="{EC44BCF6-07AC-4AF8-BC8E-7224FE89C4BF}"/>
              </a:ext>
            </a:extLst>
          </p:cNvPr>
          <p:cNvPicPr>
            <a:picLocks noChangeAspect="1" noChangeArrowheads="1"/>
          </p:cNvPicPr>
          <p:nvPr/>
        </p:nvPicPr>
        <p:blipFill>
          <a:blip r:embed="rId3"/>
          <a:srcRect/>
          <a:stretch>
            <a:fillRect/>
          </a:stretch>
        </p:blipFill>
        <p:spPr bwMode="auto">
          <a:xfrm>
            <a:off x="7042150" y="2874964"/>
            <a:ext cx="1809750" cy="2708275"/>
          </a:xfrm>
          <a:prstGeom prst="rect">
            <a:avLst/>
          </a:prstGeom>
          <a:ln>
            <a:noFill/>
          </a:ln>
          <a:effectLst>
            <a:outerShdw blurRad="292100" dist="139700" dir="2700000" algn="tl" rotWithShape="0">
              <a:srgbClr val="333333">
                <a:alpha val="65000"/>
              </a:srgbClr>
            </a:outerShdw>
          </a:effectLst>
        </p:spPr>
      </p:pic>
      <p:pic>
        <p:nvPicPr>
          <p:cNvPr id="33798" name="Picture 9">
            <a:extLst>
              <a:ext uri="{FF2B5EF4-FFF2-40B4-BE49-F238E27FC236}">
                <a16:creationId xmlns:a16="http://schemas.microsoft.com/office/drawing/2014/main" id="{2E286E0D-7E16-4002-813B-EC713E78B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1275" y="3498851"/>
            <a:ext cx="1455738" cy="28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70180ED8-4F30-4223-9A90-1B2D8453180C}"/>
              </a:ext>
            </a:extLst>
          </p:cNvPr>
          <p:cNvSpPr txBox="1"/>
          <p:nvPr/>
        </p:nvSpPr>
        <p:spPr>
          <a:xfrm>
            <a:off x="1714050" y="959566"/>
            <a:ext cx="8609463" cy="646331"/>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Very BIG and hefty, we use positive ventilation instead!</a:t>
            </a:r>
          </a:p>
          <a:p>
            <a:pPr fontAlgn="base">
              <a:spcBef>
                <a:spcPct val="0"/>
              </a:spcBef>
              <a:spcAft>
                <a:spcPct val="0"/>
              </a:spcAft>
            </a:pPr>
            <a:endParaRPr lang="en-CA" dirty="0">
              <a:solidFill>
                <a:srgbClr val="FF0000"/>
              </a:solidFill>
              <a:latin typeface="Times" panose="02020603050405020304" pitchFamily="18" charset="0"/>
              <a:cs typeface="Times" panose="02020603050405020304" pitchFamily="18" charset="0"/>
            </a:endParaRPr>
          </a:p>
        </p:txBody>
      </p:sp>
      <p:sp>
        <p:nvSpPr>
          <p:cNvPr id="8" name="TextBox 7">
            <a:extLst>
              <a:ext uri="{FF2B5EF4-FFF2-40B4-BE49-F238E27FC236}">
                <a16:creationId xmlns:a16="http://schemas.microsoft.com/office/drawing/2014/main" id="{C4264796-625F-4CFF-BE40-736A7A4F37B6}"/>
              </a:ext>
            </a:extLst>
          </p:cNvPr>
          <p:cNvSpPr txBox="1"/>
          <p:nvPr/>
        </p:nvSpPr>
        <p:spPr>
          <a:xfrm>
            <a:off x="1952958" y="6163079"/>
            <a:ext cx="8609463" cy="646331"/>
          </a:xfrm>
          <a:prstGeom prst="rect">
            <a:avLst/>
          </a:prstGeom>
          <a:noFill/>
        </p:spPr>
        <p:txBody>
          <a:bodyPr wrap="square" rtlCol="0">
            <a:spAutoFit/>
          </a:bodyPr>
          <a:lstStyle/>
          <a:p>
            <a:pPr fontAlgn="base">
              <a:spcBef>
                <a:spcPct val="0"/>
              </a:spcBef>
              <a:spcAft>
                <a:spcPct val="0"/>
              </a:spcAft>
            </a:pPr>
            <a:r>
              <a:rPr lang="en-CA" dirty="0">
                <a:solidFill>
                  <a:srgbClr val="FF0000"/>
                </a:solidFill>
                <a:highlight>
                  <a:srgbClr val="FFFF00"/>
                </a:highlight>
                <a:latin typeface="Times" panose="02020603050405020304" pitchFamily="18" charset="0"/>
                <a:cs typeface="Times" panose="02020603050405020304" pitchFamily="18" charset="0"/>
              </a:rPr>
              <a:t>Shake very small amounts of tidal volume, but very fast </a:t>
            </a:r>
            <a:r>
              <a:rPr lang="en-CA"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used is extremely sick patients</a:t>
            </a:r>
          </a:p>
          <a:p>
            <a:pPr fontAlgn="base">
              <a:spcBef>
                <a:spcPct val="0"/>
              </a:spcBef>
              <a:spcAft>
                <a:spcPct val="0"/>
              </a:spcAft>
            </a:pPr>
            <a:r>
              <a:rPr lang="en-CA"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Majority of patients will be using positive ventilator</a:t>
            </a:r>
            <a:endParaRPr lang="en-CA" dirty="0">
              <a:solidFill>
                <a:srgbClr val="FF0000"/>
              </a:solidFill>
              <a:highlight>
                <a:srgbClr val="FFFF00"/>
              </a:highlight>
              <a:latin typeface="Times" panose="02020603050405020304" pitchFamily="18" charset="0"/>
              <a:cs typeface="Times"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18AB56-6978-49C9-9887-683924810506}"/>
              </a:ext>
            </a:extLst>
          </p:cNvPr>
          <p:cNvSpPr>
            <a:spLocks noGrp="1"/>
          </p:cNvSpPr>
          <p:nvPr>
            <p:ph type="body" sz="quarter" idx="12"/>
          </p:nvPr>
        </p:nvSpPr>
        <p:spPr>
          <a:xfrm>
            <a:off x="1976439" y="955675"/>
            <a:ext cx="8143875" cy="5257800"/>
          </a:xfrm>
        </p:spPr>
        <p:txBody>
          <a:bodyPr/>
          <a:lstStyle/>
          <a:p>
            <a:pPr>
              <a:defRPr/>
            </a:pPr>
            <a:endParaRPr lang="en-CA" dirty="0">
              <a:latin typeface="Arial" pitchFamily="34" charset="0"/>
              <a:cs typeface="Arial" pitchFamily="34" charset="0"/>
            </a:endParaRPr>
          </a:p>
          <a:p>
            <a:pPr>
              <a:defRPr/>
            </a:pPr>
            <a:endParaRPr lang="en-CA" dirty="0">
              <a:latin typeface="Arial" pitchFamily="34" charset="0"/>
              <a:cs typeface="Arial" pitchFamily="34" charset="0"/>
            </a:endParaRPr>
          </a:p>
          <a:p>
            <a:pPr>
              <a:defRPr/>
            </a:pPr>
            <a:endParaRPr lang="en-CA" dirty="0">
              <a:latin typeface="Arial" pitchFamily="34" charset="0"/>
              <a:cs typeface="Arial" pitchFamily="34" charset="0"/>
            </a:endParaRPr>
          </a:p>
          <a:p>
            <a:pPr>
              <a:defRPr/>
            </a:pPr>
            <a:endParaRPr lang="en-CA" dirty="0">
              <a:latin typeface="Arial" pitchFamily="34" charset="0"/>
              <a:cs typeface="Arial" pitchFamily="34" charset="0"/>
            </a:endParaRPr>
          </a:p>
          <a:p>
            <a:pPr>
              <a:defRPr/>
            </a:pPr>
            <a:endParaRPr lang="en-CA" dirty="0">
              <a:latin typeface="Arial" pitchFamily="34" charset="0"/>
              <a:cs typeface="Arial" pitchFamily="34" charset="0"/>
            </a:endParaRPr>
          </a:p>
          <a:p>
            <a:pPr>
              <a:defRPr/>
            </a:pPr>
            <a:endParaRPr lang="en-CA" dirty="0">
              <a:latin typeface="Arial" pitchFamily="34" charset="0"/>
              <a:cs typeface="Arial" pitchFamily="34" charset="0"/>
            </a:endParaRPr>
          </a:p>
          <a:p>
            <a:pPr>
              <a:defRPr/>
            </a:pPr>
            <a:endParaRPr lang="en-CA" dirty="0">
              <a:latin typeface="Arial" pitchFamily="34" charset="0"/>
              <a:cs typeface="Arial" pitchFamily="34" charset="0"/>
            </a:endParaRPr>
          </a:p>
          <a:p>
            <a:pPr>
              <a:defRPr/>
            </a:pPr>
            <a:endParaRPr lang="en-CA" dirty="0">
              <a:latin typeface="Arial" pitchFamily="34" charset="0"/>
              <a:cs typeface="Arial" pitchFamily="34" charset="0"/>
            </a:endParaRPr>
          </a:p>
          <a:p>
            <a:pPr>
              <a:defRPr/>
            </a:pPr>
            <a:endParaRPr lang="en-CA" dirty="0">
              <a:latin typeface="Arial" pitchFamily="34" charset="0"/>
              <a:cs typeface="Arial" pitchFamily="34" charset="0"/>
            </a:endParaRPr>
          </a:p>
          <a:p>
            <a:pPr>
              <a:defRPr/>
            </a:pPr>
            <a:endParaRPr lang="en-CA" dirty="0">
              <a:latin typeface="Arial" pitchFamily="34" charset="0"/>
              <a:cs typeface="Arial" pitchFamily="34" charset="0"/>
            </a:endParaRPr>
          </a:p>
          <a:p>
            <a:pPr>
              <a:defRPr/>
            </a:pPr>
            <a:endParaRPr lang="en-CA" dirty="0">
              <a:latin typeface="Arial" pitchFamily="34" charset="0"/>
              <a:cs typeface="Arial" pitchFamily="34" charset="0"/>
            </a:endParaRPr>
          </a:p>
          <a:p>
            <a:pPr>
              <a:defRPr/>
            </a:pPr>
            <a:r>
              <a:rPr lang="en-CA" dirty="0">
                <a:latin typeface="Arial" pitchFamily="34" charset="0"/>
                <a:cs typeface="Arial" pitchFamily="34" charset="0"/>
              </a:rPr>
              <a:t>Either the thoracic area or the entire body is encased in airtight container that is exposed to negative pressure (less than ambient pressure)</a:t>
            </a:r>
          </a:p>
          <a:p>
            <a:pPr>
              <a:defRPr/>
            </a:pPr>
            <a:r>
              <a:rPr lang="en-CA" dirty="0">
                <a:latin typeface="Arial" pitchFamily="34" charset="0"/>
                <a:cs typeface="Arial" pitchFamily="34" charset="0"/>
              </a:rPr>
              <a:t>Negative pressure transmitted across chest wall into intra-alveolar space and establishes a pressure gradient which allows air to move into the lungs</a:t>
            </a:r>
          </a:p>
          <a:p>
            <a:pPr>
              <a:defRPr/>
            </a:pPr>
            <a:endParaRPr lang="en-CA" dirty="0"/>
          </a:p>
        </p:txBody>
      </p:sp>
      <p:sp>
        <p:nvSpPr>
          <p:cNvPr id="34819" name="Title 2">
            <a:extLst>
              <a:ext uri="{FF2B5EF4-FFF2-40B4-BE49-F238E27FC236}">
                <a16:creationId xmlns:a16="http://schemas.microsoft.com/office/drawing/2014/main" id="{E5A5AB1C-DE89-49C1-896E-542BCD213325}"/>
              </a:ext>
            </a:extLst>
          </p:cNvPr>
          <p:cNvSpPr>
            <a:spLocks noGrp="1"/>
          </p:cNvSpPr>
          <p:nvPr>
            <p:ph type="title"/>
          </p:nvPr>
        </p:nvSpPr>
        <p:spPr/>
        <p:txBody>
          <a:bodyPr/>
          <a:lstStyle/>
          <a:p>
            <a:r>
              <a:rPr lang="en-CA" altLang="en-US"/>
              <a:t>Negative Pressure Ventilation</a:t>
            </a:r>
          </a:p>
        </p:txBody>
      </p:sp>
      <p:sp>
        <p:nvSpPr>
          <p:cNvPr id="34820" name="AutoShape 2" descr="data:image/jpeg;base64,/9j/4AAQSkZJRgABAQAAAQABAAD/2wBDAAkGBwgHBgkIBwgKCgkLDRYPDQwMDRsUFRAWIB0iIiAdHx8kKDQsJCYxJx8fLT0tMTU3Ojo6Iys/RD84QzQ5Ojf/2wBDAQoKCg0MDRoPDxo3JR8lNzc3Nzc3Nzc3Nzc3Nzc3Nzc3Nzc3Nzc3Nzc3Nzc3Nzc3Nzc3Nzc3Nzc3Nzc3Nzc3Nzf/wAARCACmANUDASIAAhEBAxEB/8QAGwAAAQUBAQAAAAAAAAAAAAAABQACAwQGAQf/xAA8EAACAQMDAgQEAwcCBQUAAAABAgMABBEFEiExQQYTIlEUMmFxQoGRByMzUmKhwbHRFTSCouEkJVNykv/EABoBAAIDAQEAAAAAAAAAAAAAAAIEAAEDBQb/xAAmEQADAAICAwACAgIDAAAAAAAAAQIDEQQhEjFBE1EFIjJhFCNx/9oADAMBAAIRAxEAPwDcfBW2f4Ef/wCRUqxRqPSij7CmfEAAtjC+54qqNYssMfioML19ecVz+2MupXthACnY+9Z668WWUIIhLSn+lcChM/jS4P8ABhQfc0Sx2/hjXJxT9Nxg012Ea7nZVHuxxXnNx4p1WbgTCP8A+gxQ6a7u7o5nuJH+5o1gr6Y1z4+I3uoeKbG0JSItPIOy8D9azV94o1G6JEcnkRn8Kdf1oH07U4KWGQOM4zWs4pn2KZOTlyPS6/8AB3xLKSzMxz9etU3urO4m2SIUlB4J4zRBLQFgJW+b5SOhqdLVcblgBZWw4x2qPLK9B4+Jdf5dEN9GTGkak7fLA4NHPDviS3tbFbTVUKyR/LKBnIqj8PIuQNo2+pDnt7U6W1YhhsR04IHWsXaa00Nzx6inUs1jeJtIjs1nSdXDHCooy2ft2oLN4mmnYmG0ijBPBfkmgos4ogUjjEZ3YGB1rkcTqdp5PvS9PXo6GKVXsuzajPOCswiZT1HlipT4jvrcAC4GBxjYMVVNsuznOcVRvYdlrIVDE+2KBNsZ/HK+Gs07xjE523qBf605H6VaufF2nRkiHzJ2/pGBXmsbyBvlI/KnmXawbG2t8UpvTEOZ5Y488ZrbzxfezZFsiwD36mgl1qd7cEme4kfPYtxVMPu5zmmtIAcHBpyYlfDhXmu/bOtK5z6jUMtw8a7lY5ZsA10yerCr+dckjEkZU9eo+9HrZnvRuvAsCS2PxLeuUkgtWpQkSFBwOorznwbra6PJJBd5NtKwO7+Q/wC1ejEBtkkbAjGQfcUhmlquztcXIrha9olZc/eoHbacM2D96fKjSAATMo/pquLC2VtxLlu5LVkkMHSqv8wzilT44oUyAzfrSo9ME8e3GMFAzsufxMTS809OgrrlN5zk89q4FUn5TiulpHn3TZ3eTinqc9q4SE4VRSVznDf2qaKJAuOpA/Ou7l6A5NM2gEfWr0NsqsFlA3HlSOlBdqUbYsVZHpEcMDSZJ4I/Ce9XYI87XiUCM8OuafHGSFebKyLwAPxU2a4VeQNq9Co7UrVujq4sM410iQLDEuzHmYO5Se1RyXZzy+M8HFDbm9CAqW5U5FDJ713VynQAkfeoobLvLMe2G2u17t2x1pyXgz6XNDLKAXFtFcOG/eKAAemc8029tvI/5cu7/wBPIFBTSehjHiq480aCC7V8LKAw7H2NSYEbAbsoeh96zVpeMH8tyNw4zmjsEweHDEccZ7kew/3qNbBltMuxHd1p7Irgg9Kgg9RB6Y6iryINtLOdM6kNVOwbdWyumBkfWh0unC4jK+YVYc5I4Ao7JjDE0LkkQlwWAUjBycUcNp9F3E0vFgaRPhCuZVljf5XXoa6TuXIxUetbFjRYj6MgIqjharxOQgXOfrXSw06nbPLc7BOHL4yWgcnJqVSAOetUmuY4+CeadFdLKcYxWok0WiVKsPcV6T4HvGvdECS8vA3l5PccYrzLkcgcV6J+zsf+2XB95f8AFL8hLw2NcFv8mjTKcErXHQOeafKmCG9q516UkjsEIiWlUwIpUZDxrYN5+9Jl44pOfUT9ajJauiecLEMHn8BgP81IbaNYN4jdirYNO06OOTBckFT1BqwUCSSPA7t6ssrHP9qUy1Tpo73H42CcKtrbZwRRxEEKGQ8farMaCJcS4bnKn2riKsCl+ofkqfw1VubgAHJJQ9/ag7fsLpeuh89wSSAfWOh96HyzmTJXIUjkVxmLthjwD6Wrj8LW+PF9YjyOV4/1n2D7jPJBzVCR2RHx0xzRGVSTVN4muH+HtozJMeSF7D61ttShOVWSv2a+/nhTw/YPDtQRoOvAJ71mV8RzQTkxxRshPINQQ6Lqt2qgRSFB03tgCnS+GdURcrCjn2DjNI+Etts7sZbiVKCQ02edvioirhvVtXgiiFss6qcQS5PHACn9ao2LSwKFBKMvDDPQ0Ujvbgjl6na6A99l2AG2tnecqueQoPSpbXUIpof3UiPn2PNCbqRnhkLtk7D1rBRzSRsWikZSD1U0P4vM2x53j60el3DPINoPX2oZPYQgMXL5+9AdO8T3VuQt0POj9+4rTW1/aahbmSJwT3B6ig8HD7HMeecnoDraDzhCzs0bZwT1FUZVeKVoR1U4JrQxxgys38vShV9hrliB3prj1t6OX/LSnKv6UltwetQvvt5dw5WrwIGKilYMSAM5pzRw9k8VwJUBU44r1D9n6ouhqynlnJP5V5DEjwzLxhSa9M8CXoi0xo2OMSHH50vyV/Qa4WllN02CuKrxk7SMcA0xbpWUbWyT2FMnmKDYpw/f6Uidcl3oCQWGaVUOATnmlV+ZDyqQ4JqLcc+1Pk6nHvVm0iChZZR6WyMe1dK6UrZ5/FieWtIks4Gi3KzASMMrV6MbcSsNsuOn+f8AxTUTaB5xBK8xn3qC5n6hzhv5vek223tnbmfGUhTz5OYzz0KmhT3G9iV4Tv8AerrIzIzzKOOVYHrWeeZjvx2Jo8KVU9mXKVzC19Lc1+FBVBk+9V/i5HHLVUAHU/MavQaXd3IBij2p/O/Apt1KW2znLBVPWi3okUl9eYf+FH6nJ/0o+rWGmGZ7eJVMhy2OpqCGFbG1W2tyGP43/mNUzaySS4kOe+ADzSGW/Ov9HUwYljn/AGWl1i5uTi3gXbnGWarcNzcMBvSIsegUmqcNv5RyA6nGVwvQ0SsrxrG8W7jQGTbznoD7YNYjSQGv0lgvpBJCVJ52n606KXI+Vs1Pql9NqmpS3ku0SNgEAYHAxTYWYDG1a0Xoya7Jre2+NkFvKGWOT0tg84q7J+zPT7i2BtLyeCYcHeAwJqkjShg6E5XkY7UZ0vxDNbIUmjEoJyWJwRQu2n0Go2tmO1f9nus2Ks8KpdxKM5iODj7VmbaaaxuNybkkU8q3GPoRXvFnrVldYAfy3/lbigHjbwnDq8DXdmgS9VeCo4l+h+taTk30wXDl7RkbHU47m2aQDa34hnpVJmLMxJ6nNA4Xktbho5AUbO11PaiyMQPV0pnBCTbEOfmq1MskYjikykIcdafbLufew47VYdRjgUwcvYMWV8ANzzWo8NTrHAxlbktnGe1AZIcsMYAq5bxqixl5yiMcMfaluR/jo6v8Zjm8jbN5BrkUDZjiynQMTzRKDUbacAoxJY85HOawFreIzkI4kUHANFIJ3DiRJCGHtXPezs1il+jarg8jBpUI0ySa6g3I+NvpKg4waVV2LvrowsMBZmds5U5A96vRKDmXOYG6r3BpqIWfC+h4jg/UV2aYD+FgY/DTl06e2KYcU450htxNtB7p9O1UVeWSQLDH5y4OQwwB+dPCvPJiPcmOp7VeidIwI4QWP9PvWbrQzjjy9sqGwuJFxNcbB2SMcChp0C4a5Ja7/cZ4GPVR9lkIzIwUeynmq9uA94zZyEGAM96D81IaWLTTXwVppMFuAUQbh+OT1Gr2yNEbfufA5LH/ABUcswXjNVppi8L4PVgKBU2TJC1t9sie6lUN5G2PPpXaKntjcyAbpnOO+adZ2TzkBEZiOwGaN2Wi3mP4JX6txUp/oCUl2ynDFIvPmNn6mp3VmQhxuB45oqujzD5pEH2qnPGYpnjc5Cd6DtGn9WZu+sGz5tudpHXNVV+LB2qM/lRy6lCzrGozuPNWkiCDBUZovLoFSmynp8DhMy/Meop3wCtK2H2qRnnoTRBVHtXGjDdyPtQbD8TP3DS25w4HJ/CaN6BrLDEUjFom4APVTUN1arIhUjmhcUTW88a4wGNGnsCp0Uf2k6bFb6jDewjAuQQ+P5h3qpBZm60+3u0wTtxIg+netB40X4rwsJcZe3dWB9h0oD4SuN1pJCT8jgj7GmVkcz5ITeCczcP6JeOB2rpY0b+AtppD5paNm6MvT86F6nZyafLtl5Q8q46GtcfLxVfhvTORyOHlw9v0RDmrukH1vG+CKFrMKtW5aGTzDnaeoo+RrSG/4ryWRv4Nu5Le0uXClkbOCAhxirFtqoiwqo8mT8wXiiieTcIGIVj9qTmNAUVFx7YpRLZ3ta7LVlevsLIShbGRSon4d0eG9sjLKsnzcdh+VKr8ELvJOwFtklfyIUZ5PdRnd/4qDU4Y9OUG8dHuP/jQ5x96lvtaFuXj0seVH03Z9Z+57VnLhjJuZuSeTzW0Q6OZnzrGuvZJHqb3Nx5bZVOoA4Bo3ayBVwOPtWPn3xkSJ8ynNGrG+WWIMprPkY/F9ehngZ1c9+wtdTBYyR17VUtW8qLLY3NyailuFfvwKry3OM80t4nRdE9xcEnrzWj8P6D59uk1/kAncI/96EeGLNby6NxMNyR9B7tW7iPFGloXyXvouWsUFugWGNUUdlFT5z071BCM1djQAA1fsyGJCWPIofqVviO4OF+U84+lGVYChesOEgnYjPGKproKd7MxBauS27BPYkdKt/A3BUFU3j+g5qFZAoLN6CpPANXba6neYQgDcSPmHOPvWQy3pFQoyHDKVI7EYpbsZ4zWhliEqEF2Gff1UMn02VASmHH061blok2mDXGTQ7UIx6WH4aKzxtC5Vgc4zyKH3XqjbiqXRb7GSwLf6FcWxP8AETGfbmsX4S3DUJUzlRwfrg1rfiDaaReS9SkRI+9ZvwXbsfNnYdTj8633/Ri0L/tRpnGOfzoRqWqs1vcWV5EsjpzEwPajhUBSxNA762gu7hJXUkpwCO9YKIqlVfOzbkw7jSA2lRPNLvb5F/vWjihDjDdP9Kr28ITG1QPoKuRnb1rXJkd1sDjYFijxEmnyxeqCQFCeR7UZ0DSkv7oi4PoQbiB3ocs2O9afworeVJOBnecCpFPZpma8dGlhjSKMRxqFRRgAUqapfHJpVq+2KLpejxKYsWZmC5z2FQMCc06afDkD3qB5zXQSSWkefunb2yGTjOeapCc2UhIJ8pv+01NPKc5qs/r+bkUNyqWma4reOvJFo6ojDIYGopNSU8g9KptZRN+HB+lTWWmRS3UKBc7nA5NY/hSWzoLm+XR6f4Xg+H0qDPBYbj+dW7/xFY2B8sv50n8kZ6fc1kNd1yRVFhZHZGoAkYdT9KpWKhsEjgnOcUrSHI7NM/i/UnfFvHHEp6cZOKQ1jW5zzcyf9PFVI5fO2bo0G3gELjNFrbsAKydDEx9Gwz6mXw104OM+putWnnumAinuWZWxhcf61HcnZEzMgf256VWtEWZxvlJI/mOcUPky9JGjGlwy3NuJLgCOXOHI43dhRGfSpdPnWSdoTuXA8sf3NBLexE2D5hCg5Izxn6USvb2+JBli82NFChgcECtJ19ApVsshwema4XPuaoW+s2jMYmLRP7SD/NWzyMggg85ByKIDWiWOBLmVfNUNtOQcc0M8R6coR7mAYwPUg/xRfTzy7dulK7IZSDyD1+1VrZSppnnOpxSyaJeLF3CqT7AkUtEt1traOFOgHP1oVqt9e6Xrt5apIRC7BWQjIZe1FdNlBx/pUtNSka4al02XdRk8uIIPmfgVQWPCgU6+m8y+Ck8IvFcJxWWjdseiU5+RzUPm7R9KY9wuOtWk2VtIc7hAWznFW/C2uXdreG2HlIk56yklVb8qB3E5dgv4aarlCrr+Egn9afw4/GdtezhczlusqUvpHqXx2oL80tl+j0qqHWYrm0tp7dVIdPUMdCKVV41+hlWmtpnlUoG89KrTE5p08oDtzVYylunSmTjJHJBlaasZIqWMbm5FWY4h7VCOtFVYuauWrLasbliP3anH3p6xqe1Cb92lLYPpzgLQW+jfjy7vf6Lcx8xkGck8k+5ohpsgCNGeooJHcBGGSTgVKuoCNiyoTmlrjrSOpivT2zX28gyBxxRa0YH61go9caM58kH/AKqI2fitEbEtuwHuppd4qHFmj9m88tZFKsODTINNwxx0oTYeKdLlADTeWT/OMVo9Nv7a4kHlTxuPoQaDwafaC8k10aHw1pwkJDjKqO9W9dshaw+YvydMUW0aNVg3gDLAdKGeMLhUhjiz6jzimfBLFv6LLI3l0vRiL+COTOQOaErPeac5NpKxTvGxyCKLSvnNUpEBYsaWQ20ghoPiSCaRraceTIxyoY9T7UcmYHPevONQtFZt4yGU7gR2NaDwxrjXsHw10f8A1Mf/AHCtkxa50Zf9osQi1WC4XhpI8E/UGqGjahlgGfJHWiP7RsyXNkq8khqAtpmAskLlJQOvY/et1i80KVyVhrsOXjFLgTZyrjFca4460Hae7WPZPESB0ZeaiMk7AbQW+mKyWCt6GP8AmY2tphSS6CgktioRO849B9PvVEW8khBmOAOwNW4v3YwBgUzj46XbOdyOe7XjBbhxjDCuSAq3FNQjIIqY4YYFbnMZNp9/JboyZO3OQPalUEXpyKVTRqs1Ja2ZudiWYA96khiOOackJeU4BJzV+O3IHPH3qi2/hFFFgc1YC09YgvJ5FPDKBkADFEAMCEjgfrQv/g07uTJIqrk/WiHnSEkg8U/czDk1ThV7DjI8e9FRNHt1+eSQ1KNFtj1eT9as+1TBsihcIP8APk/ZQ/4LaDqZP1pNo1p2Mg/OiOc9K4angifmv9g8aPb9mk/WpYdMihYNFJMrDurYq5mnCp4ST8+T9hHS9e1nS8C31O4ZB+GQhh/pRK58VXV+ym+UMwGNy1nCaYCVJU9KGsUtaDjl5Ze9mlS/jlX0tz7Hio2m3HANAkwB6SaguLi7tFMkB82MfNG3Ufalr42v8TpYP5BX1a7DVy4Y49xigq3YstUjkjbBU4YiqR1zzyAg2NnnNBL+5Z3KKzYJLMw71UY3rs2y5VtJG78TbLi5tZ1wwEeV/OhyLkcVDp90LnT7aMkl4U2nPtU8fvTmNak4fJbeRiZfpTdtS/NTCCDijFyFlFR7AasEDqajPPSoURYZOQeKnjlyOaZjPBpijDYPSoWW4znJFKmw9Dg8UqhAcl7EZGCLtGTg+9WVmVscg0O+F3Eg5609bE9RIy0Wka7QTBUioJysa8EZboO9VPgwMZuJT9AamhtkjORkt7scmoVomjAC9KeBk9K4KeKFk0O28UgMdaW7jFcFUQZvYu20gBafvJQHuaRjDHJzTiARjt7VZbEh9RDEHFdLHeMEbR1poQAHrXdi4K84/vUKJDnB+1QGRvLU5GSalwApAzzTfLTGMnH3qFjlfrkV0SE9VxxnPtXAi+5+2a7sHXnpiqIC9S0xLn95Aojl/s1CfhLuObyjCzN22jOa1PljGMn9a5/DcODjvnNBUJjGPkVHXwrafp9xZoZboFC4wqd/zqyDh8dj0qSWd5zukJY9iaiYZA5oonxWjDNfnXkSg1fsdGu9QhMtsFYA4POKGBm4AXOeOK03hm5ltJfLkdfKkPy+xoclOV0TDjV3p+gJe6bd2X/MwMg/mxkVRYcV6bforo+8BkYcoelYDWLVbO/kijH7sgMufY0OLL59M05HHWLtegeMA1HKwFR3rlRgdu9DoRLcT7QSEHzNmthdLYXtC8isVHGaVct5GVSsK+kcZzSqBaOvHhm6VGVY8AgUqVGVokjt8YJINS+U3uKVKqLOCIg4yK6EYcZFKlQlnfLJ6kU4REdxSpVRBpRs9RS2N7ilSqyjoQ+4pwRuuRSpVCDghx2rvlk9xSpVCCEZz1Fd8s+4pUqogwo3PIpeWTxkUqVQgx4mx1FR7Gz1FKlVkJFRsdRU0TTxsGSTBHIpUqppP2Wqa9Bi38TXagpdIko6e1UdcnF68M6Ltwu0g/elSoFKVdGzuqjtmbvFd5lTIGe9WEtTGohQgZ5Y9zSpVoYsuWsahWGBxSpUqhD/2Q==">
            <a:extLst>
              <a:ext uri="{FF2B5EF4-FFF2-40B4-BE49-F238E27FC236}">
                <a16:creationId xmlns:a16="http://schemas.microsoft.com/office/drawing/2014/main" id="{984947CB-787D-452B-A61C-73FFFBF0201A}"/>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34821" name="AutoShape 4" descr="data:image/jpeg;base64,/9j/4AAQSkZJRgABAQAAAQABAAD/2wBDAAkGBwgHBgkIBwgKCgkLDRYPDQwMDRsUFRAWIB0iIiAdHx8kKDQsJCYxJx8fLT0tMTU3Ojo6Iys/RD84QzQ5Ojf/2wBDAQoKCg0MDRoPDxo3JR8lNzc3Nzc3Nzc3Nzc3Nzc3Nzc3Nzc3Nzc3Nzc3Nzc3Nzc3Nzc3Nzc3Nzc3Nzc3Nzc3Nzf/wAARCACmANUDASIAAhEBAxEB/8QAGwAAAQUBAQAAAAAAAAAAAAAABQACAwQGAQf/xAA8EAACAQMDAgQEAwcCBQUAAAABAgMABBEFEiExQQYTIlEUMmFxQoGRByMzUmKhwbHRFTSCouEkJVNykv/EABoBAAIDAQEAAAAAAAAAAAAAAAIEAAEDBQb/xAAmEQADAAICAwACAgIDAAAAAAAAAQIDEQQhEjFBE1EFIjJhFCNx/9oADAMBAAIRAxEAPwDcfBW2f4Ef/wCRUqxRqPSij7CmfEAAtjC+54qqNYssMfioML19ecVz+2MupXthACnY+9Z668WWUIIhLSn+lcChM/jS4P8ABhQfc0Sx2/hjXJxT9Nxg012Ea7nZVHuxxXnNx4p1WbgTCP8A+gxQ6a7u7o5nuJH+5o1gr6Y1z4+I3uoeKbG0JSItPIOy8D9azV94o1G6JEcnkRn8Kdf1oH07U4KWGQOM4zWs4pn2KZOTlyPS6/8AB3xLKSzMxz9etU3urO4m2SIUlB4J4zRBLQFgJW+b5SOhqdLVcblgBZWw4x2qPLK9B4+Jdf5dEN9GTGkak7fLA4NHPDviS3tbFbTVUKyR/LKBnIqj8PIuQNo2+pDnt7U6W1YhhsR04IHWsXaa00Nzx6inUs1jeJtIjs1nSdXDHCooy2ft2oLN4mmnYmG0ijBPBfkmgos4ogUjjEZ3YGB1rkcTqdp5PvS9PXo6GKVXsuzajPOCswiZT1HlipT4jvrcAC4GBxjYMVVNsuznOcVRvYdlrIVDE+2KBNsZ/HK+Gs07xjE523qBf605H6VaufF2nRkiHzJ2/pGBXmsbyBvlI/KnmXawbG2t8UpvTEOZ5Y488ZrbzxfezZFsiwD36mgl1qd7cEme4kfPYtxVMPu5zmmtIAcHBpyYlfDhXmu/bOtK5z6jUMtw8a7lY5ZsA10yerCr+dckjEkZU9eo+9HrZnvRuvAsCS2PxLeuUkgtWpQkSFBwOorznwbra6PJJBd5NtKwO7+Q/wC1ejEBtkkbAjGQfcUhmlquztcXIrha9olZc/eoHbacM2D96fKjSAATMo/pquLC2VtxLlu5LVkkMHSqv8wzilT44oUyAzfrSo9ME8e3GMFAzsufxMTS809OgrrlN5zk89q4FUn5TiulpHn3TZ3eTinqc9q4SE4VRSVznDf2qaKJAuOpA/Ou7l6A5NM2gEfWr0NsqsFlA3HlSOlBdqUbYsVZHpEcMDSZJ4I/Ce9XYI87XiUCM8OuafHGSFebKyLwAPxU2a4VeQNq9Co7UrVujq4sM410iQLDEuzHmYO5Se1RyXZzy+M8HFDbm9CAqW5U5FDJ713VynQAkfeoobLvLMe2G2u17t2x1pyXgz6XNDLKAXFtFcOG/eKAAemc8029tvI/5cu7/wBPIFBTSehjHiq480aCC7V8LKAw7H2NSYEbAbsoeh96zVpeMH8tyNw4zmjsEweHDEccZ7kew/3qNbBltMuxHd1p7Irgg9Kgg9RB6Y6iryINtLOdM6kNVOwbdWyumBkfWh0unC4jK+YVYc5I4Ao7JjDE0LkkQlwWAUjBycUcNp9F3E0vFgaRPhCuZVljf5XXoa6TuXIxUetbFjRYj6MgIqjharxOQgXOfrXSw06nbPLc7BOHL4yWgcnJqVSAOetUmuY4+CeadFdLKcYxWok0WiVKsPcV6T4HvGvdECS8vA3l5PccYrzLkcgcV6J+zsf+2XB95f8AFL8hLw2NcFv8mjTKcErXHQOeafKmCG9q516UkjsEIiWlUwIpUZDxrYN5+9Jl44pOfUT9ajJauiecLEMHn8BgP81IbaNYN4jdirYNO06OOTBckFT1BqwUCSSPA7t6ssrHP9qUy1Tpo73H42CcKtrbZwRRxEEKGQ8farMaCJcS4bnKn2riKsCl+ofkqfw1VubgAHJJQ9/ag7fsLpeuh89wSSAfWOh96HyzmTJXIUjkVxmLthjwD6Wrj8LW+PF9YjyOV4/1n2D7jPJBzVCR2RHx0xzRGVSTVN4muH+HtozJMeSF7D61ttShOVWSv2a+/nhTw/YPDtQRoOvAJ71mV8RzQTkxxRshPINQQ6Lqt2qgRSFB03tgCnS+GdURcrCjn2DjNI+Etts7sZbiVKCQ02edvioirhvVtXgiiFss6qcQS5PHACn9ao2LSwKFBKMvDDPQ0Ujvbgjl6na6A99l2AG2tnecqueQoPSpbXUIpof3UiPn2PNCbqRnhkLtk7D1rBRzSRsWikZSD1U0P4vM2x53j60el3DPINoPX2oZPYQgMXL5+9AdO8T3VuQt0POj9+4rTW1/aahbmSJwT3B6ig8HD7HMeecnoDraDzhCzs0bZwT1FUZVeKVoR1U4JrQxxgys38vShV9hrliB3prj1t6OX/LSnKv6UltwetQvvt5dw5WrwIGKilYMSAM5pzRw9k8VwJUBU44r1D9n6ouhqynlnJP5V5DEjwzLxhSa9M8CXoi0xo2OMSHH50vyV/Qa4WllN02CuKrxk7SMcA0xbpWUbWyT2FMnmKDYpw/f6Uidcl3oCQWGaVUOATnmlV+ZDyqQ4JqLcc+1Pk6nHvVm0iChZZR6WyMe1dK6UrZ5/FieWtIks4Gi3KzASMMrV6MbcSsNsuOn+f8AxTUTaB5xBK8xn3qC5n6hzhv5vek223tnbmfGUhTz5OYzz0KmhT3G9iV4Tv8AerrIzIzzKOOVYHrWeeZjvx2Jo8KVU9mXKVzC19Lc1+FBVBk+9V/i5HHLVUAHU/MavQaXd3IBij2p/O/Apt1KW2znLBVPWi3okUl9eYf+FH6nJ/0o+rWGmGZ7eJVMhy2OpqCGFbG1W2tyGP43/mNUzaySS4kOe+ADzSGW/Ov9HUwYljn/AGWl1i5uTi3gXbnGWarcNzcMBvSIsegUmqcNv5RyA6nGVwvQ0SsrxrG8W7jQGTbznoD7YNYjSQGv0lgvpBJCVJ52n606KXI+Vs1Pql9NqmpS3ku0SNgEAYHAxTYWYDG1a0Xoya7Jre2+NkFvKGWOT0tg84q7J+zPT7i2BtLyeCYcHeAwJqkjShg6E5XkY7UZ0vxDNbIUmjEoJyWJwRQu2n0Go2tmO1f9nus2Ks8KpdxKM5iODj7VmbaaaxuNybkkU8q3GPoRXvFnrVldYAfy3/lbigHjbwnDq8DXdmgS9VeCo4l+h+taTk30wXDl7RkbHU47m2aQDa34hnpVJmLMxJ6nNA4Xktbho5AUbO11PaiyMQPV0pnBCTbEOfmq1MskYjikykIcdafbLufew47VYdRjgUwcvYMWV8ANzzWo8NTrHAxlbktnGe1AZIcsMYAq5bxqixl5yiMcMfaluR/jo6v8Zjm8jbN5BrkUDZjiynQMTzRKDUbacAoxJY85HOawFreIzkI4kUHANFIJ3DiRJCGHtXPezs1il+jarg8jBpUI0ySa6g3I+NvpKg4waVV2LvrowsMBZmds5U5A96vRKDmXOYG6r3BpqIWfC+h4jg/UV2aYD+FgY/DTl06e2KYcU450htxNtB7p9O1UVeWSQLDH5y4OQwwB+dPCvPJiPcmOp7VeidIwI4QWP9PvWbrQzjjy9sqGwuJFxNcbB2SMcChp0C4a5Ja7/cZ4GPVR9lkIzIwUeynmq9uA94zZyEGAM96D81IaWLTTXwVppMFuAUQbh+OT1Gr2yNEbfufA5LH/ABUcswXjNVppi8L4PVgKBU2TJC1t9sie6lUN5G2PPpXaKntjcyAbpnOO+adZ2TzkBEZiOwGaN2Wi3mP4JX6txUp/oCUl2ynDFIvPmNn6mp3VmQhxuB45oqujzD5pEH2qnPGYpnjc5Cd6DtGn9WZu+sGz5tudpHXNVV+LB2qM/lRy6lCzrGozuPNWkiCDBUZovLoFSmynp8DhMy/Meop3wCtK2H2qRnnoTRBVHtXGjDdyPtQbD8TP3DS25w4HJ/CaN6BrLDEUjFom4APVTUN1arIhUjmhcUTW88a4wGNGnsCp0Uf2k6bFb6jDewjAuQQ+P5h3qpBZm60+3u0wTtxIg+netB40X4rwsJcZe3dWB9h0oD4SuN1pJCT8jgj7GmVkcz5ITeCczcP6JeOB2rpY0b+AtppD5paNm6MvT86F6nZyafLtl5Q8q46GtcfLxVfhvTORyOHlw9v0RDmrukH1vG+CKFrMKtW5aGTzDnaeoo+RrSG/4ryWRv4Nu5Le0uXClkbOCAhxirFtqoiwqo8mT8wXiiieTcIGIVj9qTmNAUVFx7YpRLZ3ta7LVlevsLIShbGRSon4d0eG9sjLKsnzcdh+VKr8ELvJOwFtklfyIUZ5PdRnd/4qDU4Y9OUG8dHuP/jQ5x96lvtaFuXj0seVH03Z9Z+57VnLhjJuZuSeTzW0Q6OZnzrGuvZJHqb3Nx5bZVOoA4Bo3ayBVwOPtWPn3xkSJ8ynNGrG+WWIMprPkY/F9ehngZ1c9+wtdTBYyR17VUtW8qLLY3NyailuFfvwKry3OM80t4nRdE9xcEnrzWj8P6D59uk1/kAncI/96EeGLNby6NxMNyR9B7tW7iPFGloXyXvouWsUFugWGNUUdlFT5z071BCM1djQAA1fsyGJCWPIofqVviO4OF+U84+lGVYChesOEgnYjPGKproKd7MxBauS27BPYkdKt/A3BUFU3j+g5qFZAoLN6CpPANXba6neYQgDcSPmHOPvWQy3pFQoyHDKVI7EYpbsZ4zWhliEqEF2Gff1UMn02VASmHH061blok2mDXGTQ7UIx6WH4aKzxtC5Vgc4zyKH3XqjbiqXRb7GSwLf6FcWxP8AETGfbmsX4S3DUJUzlRwfrg1rfiDaaReS9SkRI+9ZvwXbsfNnYdTj8633/Ri0L/tRpnGOfzoRqWqs1vcWV5EsjpzEwPajhUBSxNA762gu7hJXUkpwCO9YKIqlVfOzbkw7jSA2lRPNLvb5F/vWjihDjDdP9Kr28ITG1QPoKuRnb1rXJkd1sDjYFijxEmnyxeqCQFCeR7UZ0DSkv7oi4PoQbiB3ocs2O9afworeVJOBnecCpFPZpma8dGlhjSKMRxqFRRgAUqapfHJpVq+2KLpejxKYsWZmC5z2FQMCc06afDkD3qB5zXQSSWkefunb2yGTjOeapCc2UhIJ8pv+01NPKc5qs/r+bkUNyqWma4reOvJFo6ojDIYGopNSU8g9KptZRN+HB+lTWWmRS3UKBc7nA5NY/hSWzoLm+XR6f4Xg+H0qDPBYbj+dW7/xFY2B8sv50n8kZ6fc1kNd1yRVFhZHZGoAkYdT9KpWKhsEjgnOcUrSHI7NM/i/UnfFvHHEp6cZOKQ1jW5zzcyf9PFVI5fO2bo0G3gELjNFrbsAKydDEx9Gwz6mXw104OM+putWnnumAinuWZWxhcf61HcnZEzMgf256VWtEWZxvlJI/mOcUPky9JGjGlwy3NuJLgCOXOHI43dhRGfSpdPnWSdoTuXA8sf3NBLexE2D5hCg5Izxn6USvb2+JBli82NFChgcECtJ19ApVsshwema4XPuaoW+s2jMYmLRP7SD/NWzyMggg85ByKIDWiWOBLmVfNUNtOQcc0M8R6coR7mAYwPUg/xRfTzy7dulK7IZSDyD1+1VrZSppnnOpxSyaJeLF3CqT7AkUtEt1traOFOgHP1oVqt9e6Xrt5apIRC7BWQjIZe1FdNlBx/pUtNSka4al02XdRk8uIIPmfgVQWPCgU6+m8y+Ck8IvFcJxWWjdseiU5+RzUPm7R9KY9wuOtWk2VtIc7hAWznFW/C2uXdreG2HlIk56yklVb8qB3E5dgv4aarlCrr+Egn9afw4/GdtezhczlusqUvpHqXx2oL80tl+j0qqHWYrm0tp7dVIdPUMdCKVV41+hlWmtpnlUoG89KrTE5p08oDtzVYylunSmTjJHJBlaasZIqWMbm5FWY4h7VCOtFVYuauWrLasbliP3anH3p6xqe1Cb92lLYPpzgLQW+jfjy7vf6Lcx8xkGck8k+5ohpsgCNGeooJHcBGGSTgVKuoCNiyoTmlrjrSOpivT2zX28gyBxxRa0YH61go9caM58kH/AKqI2fitEbEtuwHuppd4qHFmj9m88tZFKsODTINNwxx0oTYeKdLlADTeWT/OMVo9Nv7a4kHlTxuPoQaDwafaC8k10aHw1pwkJDjKqO9W9dshaw+YvydMUW0aNVg3gDLAdKGeMLhUhjiz6jzimfBLFv6LLI3l0vRiL+COTOQOaErPeac5NpKxTvGxyCKLSvnNUpEBYsaWQ20ghoPiSCaRraceTIxyoY9T7UcmYHPevONQtFZt4yGU7gR2NaDwxrjXsHw10f8A1Mf/AHCtkxa50Zf9osQi1WC4XhpI8E/UGqGjahlgGfJHWiP7RsyXNkq8khqAtpmAskLlJQOvY/et1i80KVyVhrsOXjFLgTZyrjFca4460Hae7WPZPESB0ZeaiMk7AbQW+mKyWCt6GP8AmY2tphSS6CgktioRO849B9PvVEW8khBmOAOwNW4v3YwBgUzj46XbOdyOe7XjBbhxjDCuSAq3FNQjIIqY4YYFbnMZNp9/JboyZO3OQPalUEXpyKVTRqs1Ja2ZudiWYA96khiOOackJeU4BJzV+O3IHPH3qi2/hFFFgc1YC09YgvJ5FPDKBkADFEAMCEjgfrQv/g07uTJIqrk/WiHnSEkg8U/czDk1ThV7DjI8e9FRNHt1+eSQ1KNFtj1eT9as+1TBsihcIP8APk/ZQ/4LaDqZP1pNo1p2Mg/OiOc9K4angifmv9g8aPb9mk/WpYdMihYNFJMrDurYq5mnCp4ST8+T9hHS9e1nS8C31O4ZB+GQhh/pRK58VXV+ym+UMwGNy1nCaYCVJU9KGsUtaDjl5Ze9mlS/jlX0tz7Hio2m3HANAkwB6SaguLi7tFMkB82MfNG3Ufalr42v8TpYP5BX1a7DVy4Y49xigq3YstUjkjbBU4YiqR1zzyAg2NnnNBL+5Z3KKzYJLMw71UY3rs2y5VtJG78TbLi5tZ1wwEeV/OhyLkcVDp90LnT7aMkl4U2nPtU8fvTmNak4fJbeRiZfpTdtS/NTCCDijFyFlFR7AasEDqajPPSoURYZOQeKnjlyOaZjPBpijDYPSoWW4znJFKmw9Dg8UqhAcl7EZGCLtGTg+9WVmVscg0O+F3Eg5609bE9RIy0Wka7QTBUioJysa8EZboO9VPgwMZuJT9AamhtkjORkt7scmoVomjAC9KeBk9K4KeKFk0O28UgMdaW7jFcFUQZvYu20gBafvJQHuaRjDHJzTiARjt7VZbEh9RDEHFdLHeMEbR1poQAHrXdi4K84/vUKJDnB+1QGRvLU5GSalwApAzzTfLTGMnH3qFjlfrkV0SE9VxxnPtXAi+5+2a7sHXnpiqIC9S0xLn95Aojl/s1CfhLuObyjCzN22jOa1PljGMn9a5/DcODjvnNBUJjGPkVHXwrafp9xZoZboFC4wqd/zqyDh8dj0qSWd5zukJY9iaiYZA5oonxWjDNfnXkSg1fsdGu9QhMtsFYA4POKGBm4AXOeOK03hm5ltJfLkdfKkPy+xoclOV0TDjV3p+gJe6bd2X/MwMg/mxkVRYcV6bforo+8BkYcoelYDWLVbO/kijH7sgMufY0OLL59M05HHWLtegeMA1HKwFR3rlRgdu9DoRLcT7QSEHzNmthdLYXtC8isVHGaVct5GVSsK+kcZzSqBaOvHhm6VGVY8AgUqVGVokjt8YJINS+U3uKVKqLOCIg4yK6EYcZFKlQlnfLJ6kU4REdxSpVRBpRs9RS2N7ilSqyjoQ+4pwRuuRSpVCDghx2rvlk9xSpVCCEZz1Fd8s+4pUqogwo3PIpeWTxkUqVQgx4mx1FR7Gz1FKlVkJFRsdRU0TTxsGSTBHIpUqppP2Wqa9Bi38TXagpdIko6e1UdcnF68M6Ltwu0g/elSoFKVdGzuqjtmbvFd5lTIGe9WEtTGohQgZ5Y9zSpVoYsuWsahWGBxSpUqhD/2Q==">
            <a:extLst>
              <a:ext uri="{FF2B5EF4-FFF2-40B4-BE49-F238E27FC236}">
                <a16:creationId xmlns:a16="http://schemas.microsoft.com/office/drawing/2014/main" id="{B02027D2-13E2-4912-9AF0-4C1E48DA64A7}"/>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34822" name="AutoShape 6" descr="data:image/jpeg;base64,/9j/4AAQSkZJRgABAQAAAQABAAD/2wBDAAkGBwgHBgkIBwgKCgkLDRYPDQwMDRsUFRAWIB0iIiAdHx8kKDQsJCYxJx8fLT0tMTU3Ojo6Iys/RD84QzQ5Ojf/2wBDAQoKCg0MDRoPDxo3JR8lNzc3Nzc3Nzc3Nzc3Nzc3Nzc3Nzc3Nzc3Nzc3Nzc3Nzc3Nzc3Nzc3Nzc3Nzc3Nzc3Nzf/wAARCACmANUDASIAAhEBAxEB/8QAGwAAAQUBAQAAAAAAAAAAAAAABQACAwQGAQf/xAA8EAACAQMDAgQEAwcCBQUAAAABAgMABBEFEiExQQYTIlEUMmFxQoGRByMzUmKhwbHRFTSCouEkJVNykv/EABoBAAIDAQEAAAAAAAAAAAAAAAIEAAEDBQb/xAAmEQADAAICAwACAgIDAAAAAAAAAQIDEQQhEjFBE1EFIjJhFCNx/9oADAMBAAIRAxEAPwDcfBW2f4Ef/wCRUqxRqPSij7CmfEAAtjC+54qqNYssMfioML19ecVz+2MupXthACnY+9Z668WWUIIhLSn+lcChM/jS4P8ABhQfc0Sx2/hjXJxT9Nxg012Ea7nZVHuxxXnNx4p1WbgTCP8A+gxQ6a7u7o5nuJH+5o1gr6Y1z4+I3uoeKbG0JSItPIOy8D9azV94o1G6JEcnkRn8Kdf1oH07U4KWGQOM4zWs4pn2KZOTlyPS6/8AB3xLKSzMxz9etU3urO4m2SIUlB4J4zRBLQFgJW+b5SOhqdLVcblgBZWw4x2qPLK9B4+Jdf5dEN9GTGkak7fLA4NHPDviS3tbFbTVUKyR/LKBnIqj8PIuQNo2+pDnt7U6W1YhhsR04IHWsXaa00Nzx6inUs1jeJtIjs1nSdXDHCooy2ft2oLN4mmnYmG0ijBPBfkmgos4ogUjjEZ3YGB1rkcTqdp5PvS9PXo6GKVXsuzajPOCswiZT1HlipT4jvrcAC4GBxjYMVVNsuznOcVRvYdlrIVDE+2KBNsZ/HK+Gs07xjE523qBf605H6VaufF2nRkiHzJ2/pGBXmsbyBvlI/KnmXawbG2t8UpvTEOZ5Y488ZrbzxfezZFsiwD36mgl1qd7cEme4kfPYtxVMPu5zmmtIAcHBpyYlfDhXmu/bOtK5z6jUMtw8a7lY5ZsA10yerCr+dckjEkZU9eo+9HrZnvRuvAsCS2PxLeuUkgtWpQkSFBwOorznwbra6PJJBd5NtKwO7+Q/wC1ejEBtkkbAjGQfcUhmlquztcXIrha9olZc/eoHbacM2D96fKjSAATMo/pquLC2VtxLlu5LVkkMHSqv8wzilT44oUyAzfrSo9ME8e3GMFAzsufxMTS809OgrrlN5zk89q4FUn5TiulpHn3TZ3eTinqc9q4SE4VRSVznDf2qaKJAuOpA/Ou7l6A5NM2gEfWr0NsqsFlA3HlSOlBdqUbYsVZHpEcMDSZJ4I/Ce9XYI87XiUCM8OuafHGSFebKyLwAPxU2a4VeQNq9Co7UrVujq4sM410iQLDEuzHmYO5Se1RyXZzy+M8HFDbm9CAqW5U5FDJ713VynQAkfeoobLvLMe2G2u17t2x1pyXgz6XNDLKAXFtFcOG/eKAAemc8029tvI/5cu7/wBPIFBTSehjHiq480aCC7V8LKAw7H2NSYEbAbsoeh96zVpeMH8tyNw4zmjsEweHDEccZ7kew/3qNbBltMuxHd1p7Irgg9Kgg9RB6Y6iryINtLOdM6kNVOwbdWyumBkfWh0unC4jK+YVYc5I4Ao7JjDE0LkkQlwWAUjBycUcNp9F3E0vFgaRPhCuZVljf5XXoa6TuXIxUetbFjRYj6MgIqjharxOQgXOfrXSw06nbPLc7BOHL4yWgcnJqVSAOetUmuY4+CeadFdLKcYxWok0WiVKsPcV6T4HvGvdECS8vA3l5PccYrzLkcgcV6J+zsf+2XB95f8AFL8hLw2NcFv8mjTKcErXHQOeafKmCG9q516UkjsEIiWlUwIpUZDxrYN5+9Jl44pOfUT9ajJauiecLEMHn8BgP81IbaNYN4jdirYNO06OOTBckFT1BqwUCSSPA7t6ssrHP9qUy1Tpo73H42CcKtrbZwRRxEEKGQ8farMaCJcS4bnKn2riKsCl+ofkqfw1VubgAHJJQ9/ag7fsLpeuh89wSSAfWOh96HyzmTJXIUjkVxmLthjwD6Wrj8LW+PF9YjyOV4/1n2D7jPJBzVCR2RHx0xzRGVSTVN4muH+HtozJMeSF7D61ttShOVWSv2a+/nhTw/YPDtQRoOvAJ71mV8RzQTkxxRshPINQQ6Lqt2qgRSFB03tgCnS+GdURcrCjn2DjNI+Etts7sZbiVKCQ02edvioirhvVtXgiiFss6qcQS5PHACn9ao2LSwKFBKMvDDPQ0Ujvbgjl6na6A99l2AG2tnecqueQoPSpbXUIpof3UiPn2PNCbqRnhkLtk7D1rBRzSRsWikZSD1U0P4vM2x53j60el3DPINoPX2oZPYQgMXL5+9AdO8T3VuQt0POj9+4rTW1/aahbmSJwT3B6ig8HD7HMeecnoDraDzhCzs0bZwT1FUZVeKVoR1U4JrQxxgys38vShV9hrliB3prj1t6OX/LSnKv6UltwetQvvt5dw5WrwIGKilYMSAM5pzRw9k8VwJUBU44r1D9n6ouhqynlnJP5V5DEjwzLxhSa9M8CXoi0xo2OMSHH50vyV/Qa4WllN02CuKrxk7SMcA0xbpWUbWyT2FMnmKDYpw/f6Uidcl3oCQWGaVUOATnmlV+ZDyqQ4JqLcc+1Pk6nHvVm0iChZZR6WyMe1dK6UrZ5/FieWtIks4Gi3KzASMMrV6MbcSsNsuOn+f8AxTUTaB5xBK8xn3qC5n6hzhv5vek223tnbmfGUhTz5OYzz0KmhT3G9iV4Tv8AerrIzIzzKOOVYHrWeeZjvx2Jo8KVU9mXKVzC19Lc1+FBVBk+9V/i5HHLVUAHU/MavQaXd3IBij2p/O/Apt1KW2znLBVPWi3okUl9eYf+FH6nJ/0o+rWGmGZ7eJVMhy2OpqCGFbG1W2tyGP43/mNUzaySS4kOe+ADzSGW/Ov9HUwYljn/AGWl1i5uTi3gXbnGWarcNzcMBvSIsegUmqcNv5RyA6nGVwvQ0SsrxrG8W7jQGTbznoD7YNYjSQGv0lgvpBJCVJ52n606KXI+Vs1Pql9NqmpS3ku0SNgEAYHAxTYWYDG1a0Xoya7Jre2+NkFvKGWOT0tg84q7J+zPT7i2BtLyeCYcHeAwJqkjShg6E5XkY7UZ0vxDNbIUmjEoJyWJwRQu2n0Go2tmO1f9nus2Ks8KpdxKM5iODj7VmbaaaxuNybkkU8q3GPoRXvFnrVldYAfy3/lbigHjbwnDq8DXdmgS9VeCo4l+h+taTk30wXDl7RkbHU47m2aQDa34hnpVJmLMxJ6nNA4Xktbho5AUbO11PaiyMQPV0pnBCTbEOfmq1MskYjikykIcdafbLufew47VYdRjgUwcvYMWV8ANzzWo8NTrHAxlbktnGe1AZIcsMYAq5bxqixl5yiMcMfaluR/jo6v8Zjm8jbN5BrkUDZjiynQMTzRKDUbacAoxJY85HOawFreIzkI4kUHANFIJ3DiRJCGHtXPezs1il+jarg8jBpUI0ySa6g3I+NvpKg4waVV2LvrowsMBZmds5U5A96vRKDmXOYG6r3BpqIWfC+h4jg/UV2aYD+FgY/DTl06e2KYcU450htxNtB7p9O1UVeWSQLDH5y4OQwwB+dPCvPJiPcmOp7VeidIwI4QWP9PvWbrQzjjy9sqGwuJFxNcbB2SMcChp0C4a5Ja7/cZ4GPVR9lkIzIwUeynmq9uA94zZyEGAM96D81IaWLTTXwVppMFuAUQbh+OT1Gr2yNEbfufA5LH/ABUcswXjNVppi8L4PVgKBU2TJC1t9sie6lUN5G2PPpXaKntjcyAbpnOO+adZ2TzkBEZiOwGaN2Wi3mP4JX6txUp/oCUl2ynDFIvPmNn6mp3VmQhxuB45oqujzD5pEH2qnPGYpnjc5Cd6DtGn9WZu+sGz5tudpHXNVV+LB2qM/lRy6lCzrGozuPNWkiCDBUZovLoFSmynp8DhMy/Meop3wCtK2H2qRnnoTRBVHtXGjDdyPtQbD8TP3DS25w4HJ/CaN6BrLDEUjFom4APVTUN1arIhUjmhcUTW88a4wGNGnsCp0Uf2k6bFb6jDewjAuQQ+P5h3qpBZm60+3u0wTtxIg+netB40X4rwsJcZe3dWB9h0oD4SuN1pJCT8jgj7GmVkcz5ITeCczcP6JeOB2rpY0b+AtppD5paNm6MvT86F6nZyafLtl5Q8q46GtcfLxVfhvTORyOHlw9v0RDmrukH1vG+CKFrMKtW5aGTzDnaeoo+RrSG/4ryWRv4Nu5Le0uXClkbOCAhxirFtqoiwqo8mT8wXiiieTcIGIVj9qTmNAUVFx7YpRLZ3ta7LVlevsLIShbGRSon4d0eG9sjLKsnzcdh+VKr8ELvJOwFtklfyIUZ5PdRnd/4qDU4Y9OUG8dHuP/jQ5x96lvtaFuXj0seVH03Z9Z+57VnLhjJuZuSeTzW0Q6OZnzrGuvZJHqb3Nx5bZVOoA4Bo3ayBVwOPtWPn3xkSJ8ynNGrG+WWIMprPkY/F9ehngZ1c9+wtdTBYyR17VUtW8qLLY3NyailuFfvwKry3OM80t4nRdE9xcEnrzWj8P6D59uk1/kAncI/96EeGLNby6NxMNyR9B7tW7iPFGloXyXvouWsUFugWGNUUdlFT5z071BCM1djQAA1fsyGJCWPIofqVviO4OF+U84+lGVYChesOEgnYjPGKproKd7MxBauS27BPYkdKt/A3BUFU3j+g5qFZAoLN6CpPANXba6neYQgDcSPmHOPvWQy3pFQoyHDKVI7EYpbsZ4zWhliEqEF2Gff1UMn02VASmHH061blok2mDXGTQ7UIx6WH4aKzxtC5Vgc4zyKH3XqjbiqXRb7GSwLf6FcWxP8AETGfbmsX4S3DUJUzlRwfrg1rfiDaaReS9SkRI+9ZvwXbsfNnYdTj8633/Ri0L/tRpnGOfzoRqWqs1vcWV5EsjpzEwPajhUBSxNA762gu7hJXUkpwCO9YKIqlVfOzbkw7jSA2lRPNLvb5F/vWjihDjDdP9Kr28ITG1QPoKuRnb1rXJkd1sDjYFijxEmnyxeqCQFCeR7UZ0DSkv7oi4PoQbiB3ocs2O9afworeVJOBnecCpFPZpma8dGlhjSKMRxqFRRgAUqapfHJpVq+2KLpejxKYsWZmC5z2FQMCc06afDkD3qB5zXQSSWkefunb2yGTjOeapCc2UhIJ8pv+01NPKc5qs/r+bkUNyqWma4reOvJFo6ojDIYGopNSU8g9KptZRN+HB+lTWWmRS3UKBc7nA5NY/hSWzoLm+XR6f4Xg+H0qDPBYbj+dW7/xFY2B8sv50n8kZ6fc1kNd1yRVFhZHZGoAkYdT9KpWKhsEjgnOcUrSHI7NM/i/UnfFvHHEp6cZOKQ1jW5zzcyf9PFVI5fO2bo0G3gELjNFrbsAKydDEx9Gwz6mXw104OM+putWnnumAinuWZWxhcf61HcnZEzMgf256VWtEWZxvlJI/mOcUPky9JGjGlwy3NuJLgCOXOHI43dhRGfSpdPnWSdoTuXA8sf3NBLexE2D5hCg5Izxn6USvb2+JBli82NFChgcECtJ19ApVsshwema4XPuaoW+s2jMYmLRP7SD/NWzyMggg85ByKIDWiWOBLmVfNUNtOQcc0M8R6coR7mAYwPUg/xRfTzy7dulK7IZSDyD1+1VrZSppnnOpxSyaJeLF3CqT7AkUtEt1traOFOgHP1oVqt9e6Xrt5apIRC7BWQjIZe1FdNlBx/pUtNSka4al02XdRk8uIIPmfgVQWPCgU6+m8y+Ck8IvFcJxWWjdseiU5+RzUPm7R9KY9wuOtWk2VtIc7hAWznFW/C2uXdreG2HlIk56yklVb8qB3E5dgv4aarlCrr+Egn9afw4/GdtezhczlusqUvpHqXx2oL80tl+j0qqHWYrm0tp7dVIdPUMdCKVV41+hlWmtpnlUoG89KrTE5p08oDtzVYylunSmTjJHJBlaasZIqWMbm5FWY4h7VCOtFVYuauWrLasbliP3anH3p6xqe1Cb92lLYPpzgLQW+jfjy7vf6Lcx8xkGck8k+5ohpsgCNGeooJHcBGGSTgVKuoCNiyoTmlrjrSOpivT2zX28gyBxxRa0YH61go9caM58kH/AKqI2fitEbEtuwHuppd4qHFmj9m88tZFKsODTINNwxx0oTYeKdLlADTeWT/OMVo9Nv7a4kHlTxuPoQaDwafaC8k10aHw1pwkJDjKqO9W9dshaw+YvydMUW0aNVg3gDLAdKGeMLhUhjiz6jzimfBLFv6LLI3l0vRiL+COTOQOaErPeac5NpKxTvGxyCKLSvnNUpEBYsaWQ20ghoPiSCaRraceTIxyoY9T7UcmYHPevONQtFZt4yGU7gR2NaDwxrjXsHw10f8A1Mf/AHCtkxa50Zf9osQi1WC4XhpI8E/UGqGjahlgGfJHWiP7RsyXNkq8khqAtpmAskLlJQOvY/et1i80KVyVhrsOXjFLgTZyrjFca4460Hae7WPZPESB0ZeaiMk7AbQW+mKyWCt6GP8AmY2tphSS6CgktioRO849B9PvVEW8khBmOAOwNW4v3YwBgUzj46XbOdyOe7XjBbhxjDCuSAq3FNQjIIqY4YYFbnMZNp9/JboyZO3OQPalUEXpyKVTRqs1Ja2ZudiWYA96khiOOackJeU4BJzV+O3IHPH3qi2/hFFFgc1YC09YgvJ5FPDKBkADFEAMCEjgfrQv/g07uTJIqrk/WiHnSEkg8U/czDk1ThV7DjI8e9FRNHt1+eSQ1KNFtj1eT9as+1TBsihcIP8APk/ZQ/4LaDqZP1pNo1p2Mg/OiOc9K4angifmv9g8aPb9mk/WpYdMihYNFJMrDurYq5mnCp4ST8+T9hHS9e1nS8C31O4ZB+GQhh/pRK58VXV+ym+UMwGNy1nCaYCVJU9KGsUtaDjl5Ze9mlS/jlX0tz7Hio2m3HANAkwB6SaguLi7tFMkB82MfNG3Ufalr42v8TpYP5BX1a7DVy4Y49xigq3YstUjkjbBU4YiqR1zzyAg2NnnNBL+5Z3KKzYJLMw71UY3rs2y5VtJG78TbLi5tZ1wwEeV/OhyLkcVDp90LnT7aMkl4U2nPtU8fvTmNak4fJbeRiZfpTdtS/NTCCDijFyFlFR7AasEDqajPPSoURYZOQeKnjlyOaZjPBpijDYPSoWW4znJFKmw9Dg8UqhAcl7EZGCLtGTg+9WVmVscg0O+F3Eg5609bE9RIy0Wka7QTBUioJysa8EZboO9VPgwMZuJT9AamhtkjORkt7scmoVomjAC9KeBk9K4KeKFk0O28UgMdaW7jFcFUQZvYu20gBafvJQHuaRjDHJzTiARjt7VZbEh9RDEHFdLHeMEbR1poQAHrXdi4K84/vUKJDnB+1QGRvLU5GSalwApAzzTfLTGMnH3qFjlfrkV0SE9VxxnPtXAi+5+2a7sHXnpiqIC9S0xLn95Aojl/s1CfhLuObyjCzN22jOa1PljGMn9a5/DcODjvnNBUJjGPkVHXwrafp9xZoZboFC4wqd/zqyDh8dj0qSWd5zukJY9iaiYZA5oonxWjDNfnXkSg1fsdGu9QhMtsFYA4POKGBm4AXOeOK03hm5ltJfLkdfKkPy+xoclOV0TDjV3p+gJe6bd2X/MwMg/mxkVRYcV6bforo+8BkYcoelYDWLVbO/kijH7sgMufY0OLL59M05HHWLtegeMA1HKwFR3rlRgdu9DoRLcT7QSEHzNmthdLYXtC8isVHGaVct5GVSsK+kcZzSqBaOvHhm6VGVY8AgUqVGVokjt8YJINS+U3uKVKqLOCIg4yK6EYcZFKlQlnfLJ6kU4REdxSpVRBpRs9RS2N7ilSqyjoQ+4pwRuuRSpVCDghx2rvlk9xSpVCCEZz1Fd8s+4pUqogwo3PIpeWTxkUqVQgx4mx1FR7Gz1FKlVkJFRsdRU0TTxsGSTBHIpUqppP2Wqa9Bi38TXagpdIko6e1UdcnF68M6Ltwu0g/elSoFKVdGzuqjtmbvFd5lTIGe9WEtTGohQgZ5Y9zSpVoYsuWsahWGBxSpUqhD/2Q==">
            <a:extLst>
              <a:ext uri="{FF2B5EF4-FFF2-40B4-BE49-F238E27FC236}">
                <a16:creationId xmlns:a16="http://schemas.microsoft.com/office/drawing/2014/main" id="{B5C9C351-077C-4E5E-A5AB-8A04B59B7A48}"/>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pic>
        <p:nvPicPr>
          <p:cNvPr id="34823" name="Picture 8">
            <a:extLst>
              <a:ext uri="{FF2B5EF4-FFF2-40B4-BE49-F238E27FC236}">
                <a16:creationId xmlns:a16="http://schemas.microsoft.com/office/drawing/2014/main" id="{165BB53C-98A5-44AA-B2C2-4987A31D6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776" y="1166813"/>
            <a:ext cx="25431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12" descr="d">
            <a:extLst>
              <a:ext uri="{FF2B5EF4-FFF2-40B4-BE49-F238E27FC236}">
                <a16:creationId xmlns:a16="http://schemas.microsoft.com/office/drawing/2014/main" id="{F586A062-CAF6-4718-B240-2C83DF3D5D40}"/>
              </a:ext>
            </a:extLst>
          </p:cNvPr>
          <p:cNvPicPr>
            <a:picLocks noChangeAspect="1" noChangeArrowheads="1"/>
          </p:cNvPicPr>
          <p:nvPr/>
        </p:nvPicPr>
        <p:blipFill>
          <a:blip r:embed="rId3"/>
          <a:srcRect/>
          <a:stretch>
            <a:fillRect/>
          </a:stretch>
        </p:blipFill>
        <p:spPr bwMode="auto">
          <a:xfrm>
            <a:off x="2420938" y="1144589"/>
            <a:ext cx="3403600" cy="2668587"/>
          </a:xfrm>
          <a:prstGeom prst="rect">
            <a:avLst/>
          </a:prstGeom>
          <a:ln>
            <a:noFill/>
          </a:ln>
          <a:effectLst>
            <a:outerShdw blurRad="292100" dist="139700" dir="2700000" algn="tl" rotWithShape="0">
              <a:srgbClr val="333333">
                <a:alpha val="65000"/>
              </a:srgbClr>
            </a:outerShdw>
          </a:effectLst>
        </p:spPr>
      </p:pic>
      <p:pic>
        <p:nvPicPr>
          <p:cNvPr id="34825" name="Picture 10">
            <a:extLst>
              <a:ext uri="{FF2B5EF4-FFF2-40B4-BE49-F238E27FC236}">
                <a16:creationId xmlns:a16="http://schemas.microsoft.com/office/drawing/2014/main" id="{ABEADA49-60FE-4F3B-BAE8-A7E19F891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463" y="2597150"/>
            <a:ext cx="1731962"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6" name="TextBox 10">
            <a:extLst>
              <a:ext uri="{FF2B5EF4-FFF2-40B4-BE49-F238E27FC236}">
                <a16:creationId xmlns:a16="http://schemas.microsoft.com/office/drawing/2014/main" id="{95FA1066-EB0F-4A3D-9BBB-4328316CEFA4}"/>
              </a:ext>
            </a:extLst>
          </p:cNvPr>
          <p:cNvSpPr txBox="1">
            <a:spLocks noChangeArrowheads="1"/>
          </p:cNvSpPr>
          <p:nvPr/>
        </p:nvSpPr>
        <p:spPr bwMode="auto">
          <a:xfrm>
            <a:off x="1751013" y="4108450"/>
            <a:ext cx="49641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sz="1600" i="1">
                <a:solidFill>
                  <a:prstClr val="black"/>
                </a:solidFill>
                <a:latin typeface="Arial" panose="020B0604020202020204" pitchFamily="34" charset="0"/>
                <a:cs typeface="Arial" panose="020B0604020202020204" pitchFamily="34" charset="0"/>
              </a:rPr>
              <a:t>“Iron Lung” widely used during 1928 polio epidemic</a:t>
            </a:r>
          </a:p>
        </p:txBody>
      </p:sp>
      <p:sp>
        <p:nvSpPr>
          <p:cNvPr id="34827" name="TextBox 11">
            <a:extLst>
              <a:ext uri="{FF2B5EF4-FFF2-40B4-BE49-F238E27FC236}">
                <a16:creationId xmlns:a16="http://schemas.microsoft.com/office/drawing/2014/main" id="{991EF403-1F11-4E5A-8F44-9870B56BC448}"/>
              </a:ext>
            </a:extLst>
          </p:cNvPr>
          <p:cNvSpPr txBox="1">
            <a:spLocks noChangeArrowheads="1"/>
          </p:cNvSpPr>
          <p:nvPr/>
        </p:nvSpPr>
        <p:spPr bwMode="auto">
          <a:xfrm>
            <a:off x="6700839" y="3154364"/>
            <a:ext cx="36226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sz="1600" i="1">
                <a:solidFill>
                  <a:prstClr val="black"/>
                </a:solidFill>
                <a:latin typeface="Arial" panose="020B0604020202020204" pitchFamily="34" charset="0"/>
                <a:cs typeface="Arial" panose="020B0604020202020204" pitchFamily="34" charset="0"/>
              </a:rPr>
              <a:t>Chest Cuirass </a:t>
            </a:r>
          </a:p>
        </p:txBody>
      </p:sp>
      <p:sp>
        <p:nvSpPr>
          <p:cNvPr id="34828" name="TextBox 12">
            <a:extLst>
              <a:ext uri="{FF2B5EF4-FFF2-40B4-BE49-F238E27FC236}">
                <a16:creationId xmlns:a16="http://schemas.microsoft.com/office/drawing/2014/main" id="{29CAD49D-9A89-4627-A939-C12B2952D3D4}"/>
              </a:ext>
            </a:extLst>
          </p:cNvPr>
          <p:cNvSpPr txBox="1">
            <a:spLocks noChangeArrowheads="1"/>
          </p:cNvSpPr>
          <p:nvPr/>
        </p:nvSpPr>
        <p:spPr bwMode="auto">
          <a:xfrm>
            <a:off x="6532564" y="3621088"/>
            <a:ext cx="36655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sz="1600">
                <a:solidFill>
                  <a:prstClr val="black"/>
                </a:solidFill>
                <a:latin typeface="Arial" panose="020B0604020202020204" pitchFamily="34" charset="0"/>
                <a:cs typeface="Arial" panose="020B0604020202020204" pitchFamily="34" charset="0"/>
              </a:rPr>
              <a:t>NPV still has a role as a non-invasive mode of ventilation for some patients.</a:t>
            </a:r>
            <a:endParaRPr lang="en-CA" altLang="en-US">
              <a:solidFill>
                <a:prstClr val="black"/>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15B6CBC-A7C1-4BB5-849E-0CBF6E4CB494}"/>
              </a:ext>
            </a:extLst>
          </p:cNvPr>
          <p:cNvSpPr txBox="1"/>
          <p:nvPr/>
        </p:nvSpPr>
        <p:spPr>
          <a:xfrm>
            <a:off x="1906137" y="5763549"/>
            <a:ext cx="8609463" cy="369332"/>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Very limited, cant move much! Not good! Negative pressure will suck air out.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Placeholder 1">
            <a:extLst>
              <a:ext uri="{FF2B5EF4-FFF2-40B4-BE49-F238E27FC236}">
                <a16:creationId xmlns:a16="http://schemas.microsoft.com/office/drawing/2014/main" id="{61EFBA89-CC57-46FD-8A4A-2EAACD60BAF6}"/>
              </a:ext>
            </a:extLst>
          </p:cNvPr>
          <p:cNvSpPr>
            <a:spLocks noGrp="1"/>
          </p:cNvSpPr>
          <p:nvPr>
            <p:ph type="body" sz="quarter" idx="12"/>
          </p:nvPr>
        </p:nvSpPr>
        <p:spPr/>
        <p:txBody>
          <a:bodyPr/>
          <a:lstStyle/>
          <a:p>
            <a:pPr>
              <a:buClr>
                <a:srgbClr val="632523"/>
              </a:buClr>
            </a:pPr>
            <a:r>
              <a:rPr lang="en-CA" altLang="en-US">
                <a:latin typeface="Arial" panose="020B0604020202020204" pitchFamily="34" charset="0"/>
                <a:cs typeface="Arial" panose="020B0604020202020204" pitchFamily="34" charset="0"/>
              </a:rPr>
              <a:t>Positive pressure ventilation occurs when a mechanical ventilator blows air into the patient’s lungs (invasively or non-invasively).</a:t>
            </a:r>
          </a:p>
          <a:p>
            <a:pPr>
              <a:buClr>
                <a:srgbClr val="632523"/>
              </a:buClr>
            </a:pPr>
            <a:r>
              <a:rPr lang="en-CA" altLang="en-US">
                <a:latin typeface="Arial" panose="020B0604020202020204" pitchFamily="34" charset="0"/>
                <a:cs typeface="Arial" panose="020B0604020202020204" pitchFamily="34" charset="0"/>
              </a:rPr>
              <a:t>The lungs are, from the ventilator’s point of view, balloons that are inflated and allowed to deflate.</a:t>
            </a:r>
          </a:p>
          <a:p>
            <a:pPr>
              <a:buClr>
                <a:srgbClr val="632523"/>
              </a:buClr>
            </a:pPr>
            <a:r>
              <a:rPr lang="en-CA" altLang="en-US">
                <a:latin typeface="Arial" panose="020B0604020202020204" pitchFamily="34" charset="0"/>
                <a:cs typeface="Arial" panose="020B0604020202020204" pitchFamily="34" charset="0"/>
              </a:rPr>
              <a:t>The ventilator must overcome the work required to inflate the lungs. This work is related lung characteristics:</a:t>
            </a:r>
          </a:p>
          <a:p>
            <a:pPr lvl="1"/>
            <a:r>
              <a:rPr lang="en-CA" altLang="en-US" sz="1800" b="1">
                <a:latin typeface="Arial" panose="020B0604020202020204" pitchFamily="34" charset="0"/>
                <a:cs typeface="Arial" panose="020B0604020202020204" pitchFamily="34" charset="0"/>
              </a:rPr>
              <a:t>Compliance</a:t>
            </a:r>
            <a:r>
              <a:rPr lang="en-CA" altLang="en-US" sz="1800">
                <a:latin typeface="Arial" panose="020B0604020202020204" pitchFamily="34" charset="0"/>
                <a:cs typeface="Arial" panose="020B0604020202020204" pitchFamily="34" charset="0"/>
              </a:rPr>
              <a:t> or stiffness of the lungs.  The less compliant or “sick” lung is more difficult to inflate and requires more work from the ventilator</a:t>
            </a:r>
          </a:p>
          <a:p>
            <a:pPr lvl="1"/>
            <a:r>
              <a:rPr lang="en-CA" altLang="en-US" sz="1800" b="1">
                <a:latin typeface="Arial" panose="020B0604020202020204" pitchFamily="34" charset="0"/>
                <a:cs typeface="Arial" panose="020B0604020202020204" pitchFamily="34" charset="0"/>
              </a:rPr>
              <a:t>Resistance</a:t>
            </a:r>
            <a:r>
              <a:rPr lang="en-CA" altLang="en-US" sz="1800">
                <a:latin typeface="Arial" panose="020B0604020202020204" pitchFamily="34" charset="0"/>
                <a:cs typeface="Arial" panose="020B0604020202020204" pitchFamily="34" charset="0"/>
              </a:rPr>
              <a:t> to the flow of air, mainly due to resistance of conducting airways. </a:t>
            </a:r>
          </a:p>
          <a:p>
            <a:pPr>
              <a:buClr>
                <a:srgbClr val="632523"/>
              </a:buClr>
              <a:buFont typeface="Wingdings" pitchFamily="2" charset="2"/>
              <a:buNone/>
            </a:pPr>
            <a:endParaRPr lang="en-CA" altLang="en-US"/>
          </a:p>
        </p:txBody>
      </p:sp>
      <p:sp>
        <p:nvSpPr>
          <p:cNvPr id="35843" name="Title 2">
            <a:extLst>
              <a:ext uri="{FF2B5EF4-FFF2-40B4-BE49-F238E27FC236}">
                <a16:creationId xmlns:a16="http://schemas.microsoft.com/office/drawing/2014/main" id="{0AB539DE-C9A1-4383-A5BC-2F1FAF758EAA}"/>
              </a:ext>
            </a:extLst>
          </p:cNvPr>
          <p:cNvSpPr>
            <a:spLocks noGrp="1"/>
          </p:cNvSpPr>
          <p:nvPr>
            <p:ph type="title"/>
          </p:nvPr>
        </p:nvSpPr>
        <p:spPr/>
        <p:txBody>
          <a:bodyPr/>
          <a:lstStyle/>
          <a:p>
            <a:r>
              <a:rPr lang="en-CA" altLang="en-US"/>
              <a:t>Positive Pressure Ventilation</a:t>
            </a:r>
          </a:p>
        </p:txBody>
      </p:sp>
      <p:sp>
        <p:nvSpPr>
          <p:cNvPr id="8" name="Down Arrow 7">
            <a:extLst>
              <a:ext uri="{FF2B5EF4-FFF2-40B4-BE49-F238E27FC236}">
                <a16:creationId xmlns:a16="http://schemas.microsoft.com/office/drawing/2014/main" id="{56A332CC-30AA-49B6-AD67-6FBFCCD02F3C}"/>
              </a:ext>
            </a:extLst>
          </p:cNvPr>
          <p:cNvSpPr/>
          <p:nvPr/>
        </p:nvSpPr>
        <p:spPr>
          <a:xfrm>
            <a:off x="3949700" y="4306889"/>
            <a:ext cx="344488" cy="727075"/>
          </a:xfrm>
          <a:prstGeom prst="downArrow">
            <a:avLst>
              <a:gd name="adj1" fmla="val 4230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prstClr val="white"/>
              </a:solidFill>
              <a:latin typeface="Calibri"/>
            </a:endParaRPr>
          </a:p>
        </p:txBody>
      </p:sp>
      <p:sp>
        <p:nvSpPr>
          <p:cNvPr id="9" name="Down Arrow 8">
            <a:extLst>
              <a:ext uri="{FF2B5EF4-FFF2-40B4-BE49-F238E27FC236}">
                <a16:creationId xmlns:a16="http://schemas.microsoft.com/office/drawing/2014/main" id="{BCB04DEB-A506-4B53-A90B-34457F5CD395}"/>
              </a:ext>
            </a:extLst>
          </p:cNvPr>
          <p:cNvSpPr/>
          <p:nvPr/>
        </p:nvSpPr>
        <p:spPr>
          <a:xfrm>
            <a:off x="5864225" y="4300539"/>
            <a:ext cx="344488" cy="727075"/>
          </a:xfrm>
          <a:prstGeom prst="downArrow">
            <a:avLst>
              <a:gd name="adj1" fmla="val 4230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prstClr val="white"/>
              </a:solidFill>
              <a:latin typeface="Calibri"/>
            </a:endParaRPr>
          </a:p>
        </p:txBody>
      </p:sp>
      <p:sp>
        <p:nvSpPr>
          <p:cNvPr id="10" name="Down Arrow 9">
            <a:extLst>
              <a:ext uri="{FF2B5EF4-FFF2-40B4-BE49-F238E27FC236}">
                <a16:creationId xmlns:a16="http://schemas.microsoft.com/office/drawing/2014/main" id="{9E403805-5420-423E-A9D3-5D6D8109DE08}"/>
              </a:ext>
            </a:extLst>
          </p:cNvPr>
          <p:cNvSpPr/>
          <p:nvPr/>
        </p:nvSpPr>
        <p:spPr>
          <a:xfrm>
            <a:off x="7793039" y="4306889"/>
            <a:ext cx="344487" cy="727075"/>
          </a:xfrm>
          <a:prstGeom prst="downArrow">
            <a:avLst>
              <a:gd name="adj1" fmla="val 42308"/>
              <a:gd name="adj2" fmla="val 50000"/>
            </a:avLst>
          </a:prstGeom>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prstClr val="white"/>
              </a:solidFill>
              <a:latin typeface="Calibri"/>
            </a:endParaRPr>
          </a:p>
        </p:txBody>
      </p:sp>
      <p:sp>
        <p:nvSpPr>
          <p:cNvPr id="35847" name="TextBox 10">
            <a:extLst>
              <a:ext uri="{FF2B5EF4-FFF2-40B4-BE49-F238E27FC236}">
                <a16:creationId xmlns:a16="http://schemas.microsoft.com/office/drawing/2014/main" id="{DF1092E6-B930-4557-99AE-5B5B98A676DC}"/>
              </a:ext>
            </a:extLst>
          </p:cNvPr>
          <p:cNvSpPr txBox="1">
            <a:spLocks noChangeArrowheads="1"/>
          </p:cNvSpPr>
          <p:nvPr/>
        </p:nvSpPr>
        <p:spPr bwMode="auto">
          <a:xfrm>
            <a:off x="3684588" y="5722939"/>
            <a:ext cx="9271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Normal		</a:t>
            </a:r>
          </a:p>
        </p:txBody>
      </p:sp>
      <p:sp>
        <p:nvSpPr>
          <p:cNvPr id="35848" name="TextBox 11">
            <a:extLst>
              <a:ext uri="{FF2B5EF4-FFF2-40B4-BE49-F238E27FC236}">
                <a16:creationId xmlns:a16="http://schemas.microsoft.com/office/drawing/2014/main" id="{04E0A936-73C6-4B10-B791-0EFD55EB37B1}"/>
              </a:ext>
            </a:extLst>
          </p:cNvPr>
          <p:cNvSpPr txBox="1">
            <a:spLocks noChangeArrowheads="1"/>
          </p:cNvSpPr>
          <p:nvPr/>
        </p:nvSpPr>
        <p:spPr bwMode="auto">
          <a:xfrm>
            <a:off x="5407025" y="5684838"/>
            <a:ext cx="1403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Decreased</a:t>
            </a:r>
          </a:p>
          <a:p>
            <a:pPr algn="ct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Compliance</a:t>
            </a:r>
          </a:p>
        </p:txBody>
      </p:sp>
      <p:sp>
        <p:nvSpPr>
          <p:cNvPr id="5" name="Oval 4">
            <a:extLst>
              <a:ext uri="{FF2B5EF4-FFF2-40B4-BE49-F238E27FC236}">
                <a16:creationId xmlns:a16="http://schemas.microsoft.com/office/drawing/2014/main" id="{FE59EEDE-8D1D-4F6B-94E2-7A6BBBC6C7CE}"/>
              </a:ext>
            </a:extLst>
          </p:cNvPr>
          <p:cNvSpPr/>
          <p:nvPr/>
        </p:nvSpPr>
        <p:spPr>
          <a:xfrm>
            <a:off x="3617913" y="4718051"/>
            <a:ext cx="1060450" cy="1020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prstClr val="white"/>
              </a:solidFill>
              <a:latin typeface="Calibri"/>
            </a:endParaRPr>
          </a:p>
        </p:txBody>
      </p:sp>
      <p:sp>
        <p:nvSpPr>
          <p:cNvPr id="6" name="Oval 5">
            <a:extLst>
              <a:ext uri="{FF2B5EF4-FFF2-40B4-BE49-F238E27FC236}">
                <a16:creationId xmlns:a16="http://schemas.microsoft.com/office/drawing/2014/main" id="{1C5CFBDC-5AD8-4B45-A53F-EDF1F9D8425A}"/>
              </a:ext>
            </a:extLst>
          </p:cNvPr>
          <p:cNvSpPr/>
          <p:nvPr/>
        </p:nvSpPr>
        <p:spPr>
          <a:xfrm>
            <a:off x="5599113" y="4776788"/>
            <a:ext cx="914400" cy="914400"/>
          </a:xfrm>
          <a:prstGeom prst="ellipse">
            <a:avLst/>
          </a:prstGeom>
          <a:ln w="762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prstClr val="white"/>
              </a:solidFill>
              <a:latin typeface="Calibri"/>
            </a:endParaRPr>
          </a:p>
        </p:txBody>
      </p:sp>
      <p:sp>
        <p:nvSpPr>
          <p:cNvPr id="7" name="Oval 6">
            <a:extLst>
              <a:ext uri="{FF2B5EF4-FFF2-40B4-BE49-F238E27FC236}">
                <a16:creationId xmlns:a16="http://schemas.microsoft.com/office/drawing/2014/main" id="{DA86BCD8-82CF-4F44-AA50-BB11834F314D}"/>
              </a:ext>
            </a:extLst>
          </p:cNvPr>
          <p:cNvSpPr/>
          <p:nvPr/>
        </p:nvSpPr>
        <p:spPr>
          <a:xfrm>
            <a:off x="7513639" y="4718050"/>
            <a:ext cx="968375" cy="927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prstClr val="white"/>
              </a:solidFill>
              <a:latin typeface="Calibri"/>
            </a:endParaRPr>
          </a:p>
        </p:txBody>
      </p:sp>
      <p:sp>
        <p:nvSpPr>
          <p:cNvPr id="35852" name="TextBox 12">
            <a:extLst>
              <a:ext uri="{FF2B5EF4-FFF2-40B4-BE49-F238E27FC236}">
                <a16:creationId xmlns:a16="http://schemas.microsoft.com/office/drawing/2014/main" id="{A14A691D-AEB3-48B4-A9A4-A3226961A1C0}"/>
              </a:ext>
            </a:extLst>
          </p:cNvPr>
          <p:cNvSpPr txBox="1">
            <a:spLocks noChangeArrowheads="1"/>
          </p:cNvSpPr>
          <p:nvPr/>
        </p:nvSpPr>
        <p:spPr bwMode="auto">
          <a:xfrm>
            <a:off x="7129463" y="5672138"/>
            <a:ext cx="182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Increased Resistance</a:t>
            </a:r>
          </a:p>
        </p:txBody>
      </p:sp>
      <p:sp>
        <p:nvSpPr>
          <p:cNvPr id="13" name="TextBox 12">
            <a:extLst>
              <a:ext uri="{FF2B5EF4-FFF2-40B4-BE49-F238E27FC236}">
                <a16:creationId xmlns:a16="http://schemas.microsoft.com/office/drawing/2014/main" id="{F42D9542-065B-4FDE-A28C-680458899F02}"/>
              </a:ext>
            </a:extLst>
          </p:cNvPr>
          <p:cNvSpPr txBox="1"/>
          <p:nvPr/>
        </p:nvSpPr>
        <p:spPr>
          <a:xfrm>
            <a:off x="1559494" y="4087814"/>
            <a:ext cx="1828233" cy="2585323"/>
          </a:xfrm>
          <a:prstGeom prst="rect">
            <a:avLst/>
          </a:prstGeom>
          <a:noFill/>
        </p:spPr>
        <p:txBody>
          <a:bodyPr wrap="square" rtlCol="0">
            <a:spAutoFit/>
          </a:bodyPr>
          <a:lstStyle/>
          <a:p>
            <a:pPr fontAlgn="base">
              <a:spcBef>
                <a:spcPct val="0"/>
              </a:spcBef>
              <a:spcAft>
                <a:spcPct val="0"/>
              </a:spcAft>
            </a:pPr>
            <a:r>
              <a:rPr lang="en-CA" dirty="0">
                <a:solidFill>
                  <a:srgbClr val="FF0000"/>
                </a:solidFill>
                <a:highlight>
                  <a:srgbClr val="FFFF00"/>
                </a:highlight>
                <a:latin typeface="Times" panose="02020603050405020304" pitchFamily="18" charset="0"/>
                <a:cs typeface="Times" panose="02020603050405020304" pitchFamily="18" charset="0"/>
              </a:rPr>
              <a:t>To inflate, you will need to do the work to fill the </a:t>
            </a:r>
            <a:r>
              <a:rPr lang="en-CA" dirty="0" err="1">
                <a:solidFill>
                  <a:srgbClr val="FF0000"/>
                </a:solidFill>
                <a:highlight>
                  <a:srgbClr val="FFFF00"/>
                </a:highlight>
                <a:latin typeface="Times" panose="02020603050405020304" pitchFamily="18" charset="0"/>
                <a:cs typeface="Times" panose="02020603050405020304" pitchFamily="18" charset="0"/>
              </a:rPr>
              <a:t>balooon</a:t>
            </a:r>
            <a:r>
              <a:rPr lang="en-CA" dirty="0">
                <a:solidFill>
                  <a:srgbClr val="FF0000"/>
                </a:solidFill>
                <a:highlight>
                  <a:srgbClr val="FFFF00"/>
                </a:highlight>
                <a:latin typeface="Times" panose="02020603050405020304" pitchFamily="18" charset="0"/>
                <a:cs typeface="Times" panose="02020603050405020304" pitchFamily="18" charset="0"/>
              </a:rPr>
              <a:t>! Compliance is important! The extremes are hard to inflate, in the middle it is easy</a:t>
            </a:r>
          </a:p>
        </p:txBody>
      </p:sp>
      <p:sp>
        <p:nvSpPr>
          <p:cNvPr id="14" name="TextBox 13">
            <a:extLst>
              <a:ext uri="{FF2B5EF4-FFF2-40B4-BE49-F238E27FC236}">
                <a16:creationId xmlns:a16="http://schemas.microsoft.com/office/drawing/2014/main" id="{38F72008-4F34-455E-8D26-D1649DCDBAF1}"/>
              </a:ext>
            </a:extLst>
          </p:cNvPr>
          <p:cNvSpPr txBox="1"/>
          <p:nvPr/>
        </p:nvSpPr>
        <p:spPr>
          <a:xfrm>
            <a:off x="8684644" y="4156760"/>
            <a:ext cx="1828800" cy="1754326"/>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You want the lungs to be as compliant as possible</a:t>
            </a:r>
          </a:p>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You want to lower resistance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44BB4B-CC6B-49BD-ADB9-C7FE80D8D112}"/>
              </a:ext>
            </a:extLst>
          </p:cNvPr>
          <p:cNvSpPr/>
          <p:nvPr/>
        </p:nvSpPr>
        <p:spPr>
          <a:xfrm>
            <a:off x="1524001" y="1098551"/>
            <a:ext cx="8958263" cy="5260975"/>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prstClr val="white"/>
              </a:solidFill>
              <a:latin typeface="Calibri"/>
            </a:endParaRPr>
          </a:p>
        </p:txBody>
      </p:sp>
      <p:sp>
        <p:nvSpPr>
          <p:cNvPr id="36867" name="Title 2">
            <a:extLst>
              <a:ext uri="{FF2B5EF4-FFF2-40B4-BE49-F238E27FC236}">
                <a16:creationId xmlns:a16="http://schemas.microsoft.com/office/drawing/2014/main" id="{4594513D-6DE3-4BD4-B73C-BF75C070A386}"/>
              </a:ext>
            </a:extLst>
          </p:cNvPr>
          <p:cNvSpPr>
            <a:spLocks noGrp="1"/>
          </p:cNvSpPr>
          <p:nvPr>
            <p:ph type="title"/>
          </p:nvPr>
        </p:nvSpPr>
        <p:spPr/>
        <p:txBody>
          <a:bodyPr/>
          <a:lstStyle/>
          <a:p>
            <a:r>
              <a:rPr lang="en-CA" altLang="en-US"/>
              <a:t>Pressure- Volume Curve (Compliance)</a:t>
            </a:r>
          </a:p>
        </p:txBody>
      </p:sp>
      <p:sp>
        <p:nvSpPr>
          <p:cNvPr id="4" name="Footer Placeholder 3">
            <a:extLst>
              <a:ext uri="{FF2B5EF4-FFF2-40B4-BE49-F238E27FC236}">
                <a16:creationId xmlns:a16="http://schemas.microsoft.com/office/drawing/2014/main" id="{21985BF5-0883-4D5E-8D9A-62458509080D}"/>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pic>
        <p:nvPicPr>
          <p:cNvPr id="66564" name="Picture 4" descr="http://crashingpatient.com/wp-content/images/part1/vent%20effects%20on%20alveoli.jpeg">
            <a:extLst>
              <a:ext uri="{FF2B5EF4-FFF2-40B4-BE49-F238E27FC236}">
                <a16:creationId xmlns:a16="http://schemas.microsoft.com/office/drawing/2014/main" id="{D28CE5E9-40D3-4531-B6A2-072910992EF3}"/>
              </a:ext>
            </a:extLst>
          </p:cNvPr>
          <p:cNvPicPr>
            <a:picLocks noChangeAspect="1" noChangeArrowheads="1"/>
          </p:cNvPicPr>
          <p:nvPr/>
        </p:nvPicPr>
        <p:blipFill>
          <a:blip r:embed="rId2"/>
          <a:srcRect/>
          <a:stretch>
            <a:fillRect/>
          </a:stretch>
        </p:blipFill>
        <p:spPr bwMode="auto">
          <a:xfrm>
            <a:off x="4672013" y="1285875"/>
            <a:ext cx="5797550" cy="3816350"/>
          </a:xfrm>
          <a:prstGeom prst="rect">
            <a:avLst/>
          </a:prstGeom>
          <a:ln>
            <a:noFill/>
          </a:ln>
          <a:effectLst>
            <a:outerShdw blurRad="292100" dist="139700" dir="2700000" algn="tl" rotWithShape="0">
              <a:srgbClr val="333333">
                <a:alpha val="65000"/>
              </a:srgbClr>
            </a:outerShdw>
          </a:effectLst>
        </p:spPr>
      </p:pic>
      <p:cxnSp>
        <p:nvCxnSpPr>
          <p:cNvPr id="8" name="Straight Arrow Connector 7">
            <a:extLst>
              <a:ext uri="{FF2B5EF4-FFF2-40B4-BE49-F238E27FC236}">
                <a16:creationId xmlns:a16="http://schemas.microsoft.com/office/drawing/2014/main" id="{C71EF4AA-3C37-4BCE-823E-03A951EDF0C5}"/>
              </a:ext>
            </a:extLst>
          </p:cNvPr>
          <p:cNvCxnSpPr/>
          <p:nvPr/>
        </p:nvCxnSpPr>
        <p:spPr>
          <a:xfrm flipV="1">
            <a:off x="4505325" y="2066926"/>
            <a:ext cx="0" cy="715963"/>
          </a:xfrm>
          <a:prstGeom prst="straightConnector1">
            <a:avLst/>
          </a:prstGeom>
          <a:ln w="28575">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CE17E2-F9B4-4E60-9F99-3DC625FC0073}"/>
              </a:ext>
            </a:extLst>
          </p:cNvPr>
          <p:cNvCxnSpPr/>
          <p:nvPr/>
        </p:nvCxnSpPr>
        <p:spPr>
          <a:xfrm flipV="1">
            <a:off x="7778750" y="5407025"/>
            <a:ext cx="901700" cy="12700"/>
          </a:xfrm>
          <a:prstGeom prst="straightConnector1">
            <a:avLst/>
          </a:prstGeom>
          <a:ln w="28575">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D851606-2404-44EC-BEB5-C33F05745A98}"/>
              </a:ext>
            </a:extLst>
          </p:cNvPr>
          <p:cNvSpPr/>
          <p:nvPr/>
        </p:nvSpPr>
        <p:spPr>
          <a:xfrm>
            <a:off x="7434264" y="5008563"/>
            <a:ext cx="847725" cy="106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prstClr val="white"/>
              </a:solidFill>
              <a:latin typeface="Calibri"/>
            </a:endParaRPr>
          </a:p>
        </p:txBody>
      </p:sp>
      <p:sp>
        <p:nvSpPr>
          <p:cNvPr id="12" name="Rectangle 11">
            <a:extLst>
              <a:ext uri="{FF2B5EF4-FFF2-40B4-BE49-F238E27FC236}">
                <a16:creationId xmlns:a16="http://schemas.microsoft.com/office/drawing/2014/main" id="{48EF38AF-CE43-409D-BA7E-A3BEF4DA72A1}"/>
              </a:ext>
            </a:extLst>
          </p:cNvPr>
          <p:cNvSpPr/>
          <p:nvPr/>
        </p:nvSpPr>
        <p:spPr>
          <a:xfrm>
            <a:off x="4691064" y="1550989"/>
            <a:ext cx="503237" cy="238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prstClr val="white"/>
              </a:solidFill>
              <a:latin typeface="Calibri"/>
            </a:endParaRPr>
          </a:p>
        </p:txBody>
      </p:sp>
      <p:sp>
        <p:nvSpPr>
          <p:cNvPr id="36874" name="TextBox 13">
            <a:extLst>
              <a:ext uri="{FF2B5EF4-FFF2-40B4-BE49-F238E27FC236}">
                <a16:creationId xmlns:a16="http://schemas.microsoft.com/office/drawing/2014/main" id="{63A7477B-DE89-4560-9E2F-6B16EE20A395}"/>
              </a:ext>
            </a:extLst>
          </p:cNvPr>
          <p:cNvSpPr txBox="1">
            <a:spLocks noChangeArrowheads="1"/>
          </p:cNvSpPr>
          <p:nvPr/>
        </p:nvSpPr>
        <p:spPr bwMode="auto">
          <a:xfrm>
            <a:off x="3870325" y="3011488"/>
            <a:ext cx="1225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b="1">
                <a:solidFill>
                  <a:prstClr val="black"/>
                </a:solidFill>
                <a:latin typeface="Arial" panose="020B0604020202020204" pitchFamily="34" charset="0"/>
                <a:cs typeface="Arial" panose="020B0604020202020204" pitchFamily="34" charset="0"/>
              </a:rPr>
              <a:t>Volume</a:t>
            </a:r>
          </a:p>
        </p:txBody>
      </p:sp>
      <p:sp>
        <p:nvSpPr>
          <p:cNvPr id="36875" name="TextBox 14">
            <a:extLst>
              <a:ext uri="{FF2B5EF4-FFF2-40B4-BE49-F238E27FC236}">
                <a16:creationId xmlns:a16="http://schemas.microsoft.com/office/drawing/2014/main" id="{D884EFED-8893-4FB1-9524-06D83AA45726}"/>
              </a:ext>
            </a:extLst>
          </p:cNvPr>
          <p:cNvSpPr txBox="1">
            <a:spLocks noChangeArrowheads="1"/>
          </p:cNvSpPr>
          <p:nvPr/>
        </p:nvSpPr>
        <p:spPr bwMode="auto">
          <a:xfrm>
            <a:off x="6342063" y="5233988"/>
            <a:ext cx="13573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b="1">
                <a:solidFill>
                  <a:prstClr val="black"/>
                </a:solidFill>
                <a:latin typeface="Arial" panose="020B0604020202020204" pitchFamily="34" charset="0"/>
                <a:cs typeface="Arial" panose="020B0604020202020204" pitchFamily="34" charset="0"/>
              </a:rPr>
              <a:t>Pressure</a:t>
            </a:r>
          </a:p>
        </p:txBody>
      </p:sp>
      <p:sp>
        <p:nvSpPr>
          <p:cNvPr id="16" name="Rectangle 15">
            <a:extLst>
              <a:ext uri="{FF2B5EF4-FFF2-40B4-BE49-F238E27FC236}">
                <a16:creationId xmlns:a16="http://schemas.microsoft.com/office/drawing/2014/main" id="{9AA1F88E-F778-44F8-A681-1A5EF7AAF31C}"/>
              </a:ext>
            </a:extLst>
          </p:cNvPr>
          <p:cNvSpPr/>
          <p:nvPr/>
        </p:nvSpPr>
        <p:spPr>
          <a:xfrm>
            <a:off x="8851900" y="1404938"/>
            <a:ext cx="1087438" cy="158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CA" dirty="0">
              <a:solidFill>
                <a:prstClr val="white"/>
              </a:solidFill>
              <a:latin typeface="Calibri"/>
            </a:endParaRPr>
          </a:p>
        </p:txBody>
      </p:sp>
      <p:sp>
        <p:nvSpPr>
          <p:cNvPr id="36877" name="TextBox 16">
            <a:extLst>
              <a:ext uri="{FF2B5EF4-FFF2-40B4-BE49-F238E27FC236}">
                <a16:creationId xmlns:a16="http://schemas.microsoft.com/office/drawing/2014/main" id="{28109452-565C-46D2-8744-D3FDBA2B1D14}"/>
              </a:ext>
            </a:extLst>
          </p:cNvPr>
          <p:cNvSpPr txBox="1">
            <a:spLocks noChangeArrowheads="1"/>
          </p:cNvSpPr>
          <p:nvPr/>
        </p:nvSpPr>
        <p:spPr bwMode="auto">
          <a:xfrm>
            <a:off x="8296276" y="1258889"/>
            <a:ext cx="1908175"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Alveolar Volume</a:t>
            </a:r>
          </a:p>
        </p:txBody>
      </p:sp>
      <p:sp>
        <p:nvSpPr>
          <p:cNvPr id="36878" name="TextBox 17">
            <a:extLst>
              <a:ext uri="{FF2B5EF4-FFF2-40B4-BE49-F238E27FC236}">
                <a16:creationId xmlns:a16="http://schemas.microsoft.com/office/drawing/2014/main" id="{19FBCC86-04F9-4376-8AD2-7C0159169415}"/>
              </a:ext>
            </a:extLst>
          </p:cNvPr>
          <p:cNvSpPr txBox="1">
            <a:spLocks noChangeArrowheads="1"/>
          </p:cNvSpPr>
          <p:nvPr/>
        </p:nvSpPr>
        <p:spPr bwMode="auto">
          <a:xfrm>
            <a:off x="1682751" y="1246189"/>
            <a:ext cx="218757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To prevent ventilator induced lung injury the </a:t>
            </a:r>
            <a:r>
              <a:rPr lang="en-CA" altLang="en-US" b="1">
                <a:solidFill>
                  <a:prstClr val="black"/>
                </a:solidFill>
                <a:latin typeface="Arial" panose="020B0604020202020204" pitchFamily="34" charset="0"/>
                <a:cs typeface="Arial" panose="020B0604020202020204" pitchFamily="34" charset="0"/>
              </a:rPr>
              <a:t>goal is to maintain alveolar recruitment </a:t>
            </a:r>
            <a:r>
              <a:rPr lang="en-CA" altLang="en-US">
                <a:solidFill>
                  <a:prstClr val="black"/>
                </a:solidFill>
                <a:latin typeface="Arial" panose="020B0604020202020204" pitchFamily="34" charset="0"/>
                <a:cs typeface="Arial" panose="020B0604020202020204" pitchFamily="34" charset="0"/>
              </a:rPr>
              <a:t>at the lower inflection point</a:t>
            </a:r>
            <a:r>
              <a:rPr lang="en-CA" altLang="en-US" b="1">
                <a:solidFill>
                  <a:prstClr val="black"/>
                </a:solidFill>
                <a:latin typeface="Arial" panose="020B0604020202020204" pitchFamily="34" charset="0"/>
                <a:cs typeface="Arial" panose="020B0604020202020204" pitchFamily="34" charset="0"/>
              </a:rPr>
              <a:t> and optimize inflation without overdistension.</a:t>
            </a:r>
          </a:p>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a:p>
            <a:pPr fontAlgn="base">
              <a:spcBef>
                <a:spcPct val="0"/>
              </a:spcBef>
              <a:spcAft>
                <a:spcPct val="0"/>
              </a:spcAft>
              <a:buNone/>
              <a:defRPr/>
            </a:pPr>
            <a:r>
              <a:rPr lang="en-CA" altLang="en-US" b="1">
                <a:solidFill>
                  <a:prstClr val="black"/>
                </a:solidFill>
                <a:latin typeface="Arial" panose="020B0604020202020204" pitchFamily="34" charset="0"/>
                <a:cs typeface="Arial" panose="020B0604020202020204" pitchFamily="34" charset="0"/>
              </a:rPr>
              <a:t>= the most volume change for the least amount of pressure change</a:t>
            </a:r>
            <a:r>
              <a:rPr lang="en-CA" altLang="en-US">
                <a:solidFill>
                  <a:prstClr val="black"/>
                </a:solidFill>
                <a:latin typeface="Arial" panose="020B0604020202020204" pitchFamily="34" charset="0"/>
                <a:cs typeface="Arial" panose="020B0604020202020204" pitchFamily="34" charset="0"/>
              </a:rPr>
              <a:t>.</a:t>
            </a:r>
          </a:p>
        </p:txBody>
      </p:sp>
      <p:sp>
        <p:nvSpPr>
          <p:cNvPr id="15" name="TextBox 14">
            <a:extLst>
              <a:ext uri="{FF2B5EF4-FFF2-40B4-BE49-F238E27FC236}">
                <a16:creationId xmlns:a16="http://schemas.microsoft.com/office/drawing/2014/main" id="{0BAD1B2B-B471-4D7B-B588-46265FA35815}"/>
              </a:ext>
            </a:extLst>
          </p:cNvPr>
          <p:cNvSpPr txBox="1"/>
          <p:nvPr/>
        </p:nvSpPr>
        <p:spPr>
          <a:xfrm>
            <a:off x="1906137" y="5763549"/>
            <a:ext cx="8609463" cy="369332"/>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Easy to ventilate someone in the middle of this curve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2">
            <a:extLst>
              <a:ext uri="{FF2B5EF4-FFF2-40B4-BE49-F238E27FC236}">
                <a16:creationId xmlns:a16="http://schemas.microsoft.com/office/drawing/2014/main" id="{864B1212-87FA-447B-8519-E39AE6A4E6F3}"/>
              </a:ext>
            </a:extLst>
          </p:cNvPr>
          <p:cNvSpPr>
            <a:spLocks noGrp="1"/>
          </p:cNvSpPr>
          <p:nvPr>
            <p:ph type="title"/>
          </p:nvPr>
        </p:nvSpPr>
        <p:spPr/>
        <p:txBody>
          <a:bodyPr/>
          <a:lstStyle/>
          <a:p>
            <a:r>
              <a:rPr lang="en-CA" altLang="en-US"/>
              <a:t>Lung Compliance</a:t>
            </a:r>
          </a:p>
        </p:txBody>
      </p:sp>
      <p:sp>
        <p:nvSpPr>
          <p:cNvPr id="4" name="Footer Placeholder 3">
            <a:extLst>
              <a:ext uri="{FF2B5EF4-FFF2-40B4-BE49-F238E27FC236}">
                <a16:creationId xmlns:a16="http://schemas.microsoft.com/office/drawing/2014/main" id="{F4D7C0C0-5EF8-44E2-8F14-DB88F0499DB5}"/>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sp>
        <p:nvSpPr>
          <p:cNvPr id="5" name="Rectangle 4">
            <a:extLst>
              <a:ext uri="{FF2B5EF4-FFF2-40B4-BE49-F238E27FC236}">
                <a16:creationId xmlns:a16="http://schemas.microsoft.com/office/drawing/2014/main" id="{E8C474DB-2A63-4613-9D81-CA57488DFF7F}"/>
              </a:ext>
            </a:extLst>
          </p:cNvPr>
          <p:cNvSpPr/>
          <p:nvPr/>
        </p:nvSpPr>
        <p:spPr>
          <a:xfrm>
            <a:off x="2570164" y="1417638"/>
            <a:ext cx="2359025" cy="208121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endParaRPr lang="en-CA" dirty="0">
              <a:solidFill>
                <a:prstClr val="black"/>
              </a:solidFill>
              <a:latin typeface="Calibri"/>
            </a:endParaRPr>
          </a:p>
        </p:txBody>
      </p:sp>
      <p:sp>
        <p:nvSpPr>
          <p:cNvPr id="8" name="Rectangle 7">
            <a:extLst>
              <a:ext uri="{FF2B5EF4-FFF2-40B4-BE49-F238E27FC236}">
                <a16:creationId xmlns:a16="http://schemas.microsoft.com/office/drawing/2014/main" id="{1B0AEFC7-B55B-41E9-91BF-2FE0B7FBA010}"/>
              </a:ext>
            </a:extLst>
          </p:cNvPr>
          <p:cNvSpPr/>
          <p:nvPr/>
        </p:nvSpPr>
        <p:spPr>
          <a:xfrm>
            <a:off x="6678614" y="1423988"/>
            <a:ext cx="2339975" cy="212725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endParaRPr lang="en-CA" dirty="0">
              <a:solidFill>
                <a:prstClr val="black"/>
              </a:solidFill>
              <a:latin typeface="Calibri"/>
            </a:endParaRPr>
          </a:p>
        </p:txBody>
      </p:sp>
      <p:cxnSp>
        <p:nvCxnSpPr>
          <p:cNvPr id="10" name="Straight Arrow Connector 9">
            <a:extLst>
              <a:ext uri="{FF2B5EF4-FFF2-40B4-BE49-F238E27FC236}">
                <a16:creationId xmlns:a16="http://schemas.microsoft.com/office/drawing/2014/main" id="{0431777F-C3BB-4C9C-B3F5-5324F86A9203}"/>
              </a:ext>
            </a:extLst>
          </p:cNvPr>
          <p:cNvCxnSpPr/>
          <p:nvPr/>
        </p:nvCxnSpPr>
        <p:spPr>
          <a:xfrm flipV="1">
            <a:off x="2955925" y="1670050"/>
            <a:ext cx="12700" cy="127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2C0715C-82CF-4212-9161-2EB2F6D3398A}"/>
              </a:ext>
            </a:extLst>
          </p:cNvPr>
          <p:cNvCxnSpPr/>
          <p:nvPr/>
        </p:nvCxnSpPr>
        <p:spPr>
          <a:xfrm flipV="1">
            <a:off x="2955925" y="2916238"/>
            <a:ext cx="1443038" cy="2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FF1357-8F1B-4327-833E-D2F8BB3304BD}"/>
              </a:ext>
            </a:extLst>
          </p:cNvPr>
          <p:cNvCxnSpPr/>
          <p:nvPr/>
        </p:nvCxnSpPr>
        <p:spPr>
          <a:xfrm flipV="1">
            <a:off x="2955926" y="2133600"/>
            <a:ext cx="1338263" cy="79533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E09D5B-51CA-4E30-9BE9-AE0D4E8F506D}"/>
              </a:ext>
            </a:extLst>
          </p:cNvPr>
          <p:cNvCxnSpPr/>
          <p:nvPr/>
        </p:nvCxnSpPr>
        <p:spPr>
          <a:xfrm flipV="1">
            <a:off x="7089775" y="1868488"/>
            <a:ext cx="12700" cy="1179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E2155C6-7840-4592-8C32-47CF9AA3B093}"/>
              </a:ext>
            </a:extLst>
          </p:cNvPr>
          <p:cNvCxnSpPr/>
          <p:nvPr/>
        </p:nvCxnSpPr>
        <p:spPr>
          <a:xfrm>
            <a:off x="7102475" y="3048000"/>
            <a:ext cx="133985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39703A-1FE1-4874-AF29-13D89A83C91F}"/>
              </a:ext>
            </a:extLst>
          </p:cNvPr>
          <p:cNvCxnSpPr/>
          <p:nvPr/>
        </p:nvCxnSpPr>
        <p:spPr>
          <a:xfrm flipV="1">
            <a:off x="7089776" y="1947864"/>
            <a:ext cx="542925" cy="1112837"/>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900" name="TextBox 46">
            <a:extLst>
              <a:ext uri="{FF2B5EF4-FFF2-40B4-BE49-F238E27FC236}">
                <a16:creationId xmlns:a16="http://schemas.microsoft.com/office/drawing/2014/main" id="{D643423B-A1D8-4B8D-AD95-F6A64A17AC29}"/>
              </a:ext>
            </a:extLst>
          </p:cNvPr>
          <p:cNvSpPr txBox="1">
            <a:spLocks noChangeArrowheads="1"/>
          </p:cNvSpPr>
          <p:nvPr/>
        </p:nvSpPr>
        <p:spPr bwMode="auto">
          <a:xfrm>
            <a:off x="2570164" y="1920875"/>
            <a:ext cx="33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V</a:t>
            </a:r>
          </a:p>
        </p:txBody>
      </p:sp>
      <p:sp>
        <p:nvSpPr>
          <p:cNvPr id="37901" name="TextBox 48">
            <a:extLst>
              <a:ext uri="{FF2B5EF4-FFF2-40B4-BE49-F238E27FC236}">
                <a16:creationId xmlns:a16="http://schemas.microsoft.com/office/drawing/2014/main" id="{C8186FA7-AD39-4204-ABD9-AD4E076F225E}"/>
              </a:ext>
            </a:extLst>
          </p:cNvPr>
          <p:cNvSpPr txBox="1">
            <a:spLocks noChangeArrowheads="1"/>
          </p:cNvSpPr>
          <p:nvPr/>
        </p:nvSpPr>
        <p:spPr bwMode="auto">
          <a:xfrm>
            <a:off x="6718300" y="2027239"/>
            <a:ext cx="319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V</a:t>
            </a:r>
          </a:p>
        </p:txBody>
      </p:sp>
      <p:sp>
        <p:nvSpPr>
          <p:cNvPr id="37902" name="TextBox 51">
            <a:extLst>
              <a:ext uri="{FF2B5EF4-FFF2-40B4-BE49-F238E27FC236}">
                <a16:creationId xmlns:a16="http://schemas.microsoft.com/office/drawing/2014/main" id="{EB7E2BAF-915E-4190-97F4-B72E8D981E41}"/>
              </a:ext>
            </a:extLst>
          </p:cNvPr>
          <p:cNvSpPr txBox="1">
            <a:spLocks noChangeArrowheads="1"/>
          </p:cNvSpPr>
          <p:nvPr/>
        </p:nvSpPr>
        <p:spPr bwMode="auto">
          <a:xfrm>
            <a:off x="3736975" y="3008314"/>
            <a:ext cx="338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P</a:t>
            </a:r>
          </a:p>
        </p:txBody>
      </p:sp>
      <p:sp>
        <p:nvSpPr>
          <p:cNvPr id="37903" name="TextBox 52">
            <a:extLst>
              <a:ext uri="{FF2B5EF4-FFF2-40B4-BE49-F238E27FC236}">
                <a16:creationId xmlns:a16="http://schemas.microsoft.com/office/drawing/2014/main" id="{4C9BE5CE-5CF3-4B30-8AF0-0ADA2480B52E}"/>
              </a:ext>
            </a:extLst>
          </p:cNvPr>
          <p:cNvSpPr txBox="1">
            <a:spLocks noChangeArrowheads="1"/>
          </p:cNvSpPr>
          <p:nvPr/>
        </p:nvSpPr>
        <p:spPr bwMode="auto">
          <a:xfrm>
            <a:off x="8004175" y="3100389"/>
            <a:ext cx="338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P</a:t>
            </a:r>
          </a:p>
        </p:txBody>
      </p:sp>
      <p:sp>
        <p:nvSpPr>
          <p:cNvPr id="61" name="TextBox 60">
            <a:extLst>
              <a:ext uri="{FF2B5EF4-FFF2-40B4-BE49-F238E27FC236}">
                <a16:creationId xmlns:a16="http://schemas.microsoft.com/office/drawing/2014/main" id="{6280D5A9-B47D-46E6-BFB0-49FB8A54B242}"/>
              </a:ext>
            </a:extLst>
          </p:cNvPr>
          <p:cNvSpPr txBox="1"/>
          <p:nvPr/>
        </p:nvSpPr>
        <p:spPr>
          <a:xfrm>
            <a:off x="5526089" y="2001839"/>
            <a:ext cx="655637" cy="1106487"/>
          </a:xfrm>
          <a:prstGeom prst="rect">
            <a:avLst/>
          </a:prstGeom>
          <a:noFill/>
        </p:spPr>
        <p:txBody>
          <a:bodyPr wrap="none">
            <a:spAutoFit/>
          </a:bodyPr>
          <a:lstStyle/>
          <a:p>
            <a:pPr fontAlgn="base">
              <a:spcBef>
                <a:spcPct val="0"/>
              </a:spcBef>
              <a:spcAft>
                <a:spcPct val="0"/>
              </a:spcAft>
              <a:defRPr/>
            </a:pPr>
            <a:r>
              <a:rPr lang="en-CA" sz="6600" dirty="0">
                <a:solidFill>
                  <a:prstClr val="black"/>
                </a:solidFill>
                <a:effectLst>
                  <a:outerShdw blurRad="38100" dist="38100" dir="2700000" algn="tl">
                    <a:srgbClr val="000000">
                      <a:alpha val="43137"/>
                    </a:srgbClr>
                  </a:outerShdw>
                </a:effectLst>
                <a:latin typeface="Arial" charset="0"/>
                <a:cs typeface="Arial" charset="0"/>
              </a:rPr>
              <a:t>?</a:t>
            </a:r>
          </a:p>
        </p:txBody>
      </p:sp>
      <p:sp>
        <p:nvSpPr>
          <p:cNvPr id="37905" name="TextBox 61">
            <a:extLst>
              <a:ext uri="{FF2B5EF4-FFF2-40B4-BE49-F238E27FC236}">
                <a16:creationId xmlns:a16="http://schemas.microsoft.com/office/drawing/2014/main" id="{EB48BEB4-4BE6-4BF3-B45A-508773DB45BA}"/>
              </a:ext>
            </a:extLst>
          </p:cNvPr>
          <p:cNvSpPr txBox="1">
            <a:spLocks noChangeArrowheads="1"/>
          </p:cNvSpPr>
          <p:nvPr/>
        </p:nvSpPr>
        <p:spPr bwMode="auto">
          <a:xfrm>
            <a:off x="3194051" y="3605213"/>
            <a:ext cx="981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Lung A</a:t>
            </a:r>
          </a:p>
        </p:txBody>
      </p:sp>
      <p:sp>
        <p:nvSpPr>
          <p:cNvPr id="37906" name="TextBox 62">
            <a:extLst>
              <a:ext uri="{FF2B5EF4-FFF2-40B4-BE49-F238E27FC236}">
                <a16:creationId xmlns:a16="http://schemas.microsoft.com/office/drawing/2014/main" id="{1C5CFF19-0547-40D7-9D84-2C7D00376503}"/>
              </a:ext>
            </a:extLst>
          </p:cNvPr>
          <p:cNvSpPr txBox="1">
            <a:spLocks noChangeArrowheads="1"/>
          </p:cNvSpPr>
          <p:nvPr/>
        </p:nvSpPr>
        <p:spPr bwMode="auto">
          <a:xfrm>
            <a:off x="7235825" y="3644900"/>
            <a:ext cx="1258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Lung B</a:t>
            </a:r>
          </a:p>
        </p:txBody>
      </p:sp>
      <p:sp>
        <p:nvSpPr>
          <p:cNvPr id="37907" name="TextBox 63">
            <a:extLst>
              <a:ext uri="{FF2B5EF4-FFF2-40B4-BE49-F238E27FC236}">
                <a16:creationId xmlns:a16="http://schemas.microsoft.com/office/drawing/2014/main" id="{656059BF-66A8-4882-AE79-D49A0EF39688}"/>
              </a:ext>
            </a:extLst>
          </p:cNvPr>
          <p:cNvSpPr txBox="1">
            <a:spLocks noChangeArrowheads="1"/>
          </p:cNvSpPr>
          <p:nvPr/>
        </p:nvSpPr>
        <p:spPr bwMode="auto">
          <a:xfrm>
            <a:off x="3671888" y="4095750"/>
            <a:ext cx="4425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Is Lung A or Lung B more compliant?</a:t>
            </a:r>
          </a:p>
        </p:txBody>
      </p:sp>
      <p:sp>
        <p:nvSpPr>
          <p:cNvPr id="37908" name="TextBox 64">
            <a:extLst>
              <a:ext uri="{FF2B5EF4-FFF2-40B4-BE49-F238E27FC236}">
                <a16:creationId xmlns:a16="http://schemas.microsoft.com/office/drawing/2014/main" id="{96661B2B-F9C5-4776-B442-B67552C7D7D6}"/>
              </a:ext>
            </a:extLst>
          </p:cNvPr>
          <p:cNvSpPr txBox="1">
            <a:spLocks noChangeArrowheads="1"/>
          </p:cNvSpPr>
          <p:nvPr/>
        </p:nvSpPr>
        <p:spPr bwMode="auto">
          <a:xfrm>
            <a:off x="2770189" y="4730751"/>
            <a:ext cx="6175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CA" altLang="en-US">
                <a:solidFill>
                  <a:prstClr val="black"/>
                </a:solidFill>
                <a:latin typeface="Arial" panose="020B0604020202020204" pitchFamily="34" charset="0"/>
                <a:cs typeface="Arial" panose="020B0604020202020204" pitchFamily="34" charset="0"/>
              </a:rPr>
              <a:t>Can you think of conditions that would reduce compliance of the chest wall and or the lungs?</a:t>
            </a:r>
          </a:p>
        </p:txBody>
      </p:sp>
      <p:sp>
        <p:nvSpPr>
          <p:cNvPr id="21" name="TextBox 20">
            <a:extLst>
              <a:ext uri="{FF2B5EF4-FFF2-40B4-BE49-F238E27FC236}">
                <a16:creationId xmlns:a16="http://schemas.microsoft.com/office/drawing/2014/main" id="{3715A46A-54BD-4568-827B-A836C7516C91}"/>
              </a:ext>
            </a:extLst>
          </p:cNvPr>
          <p:cNvSpPr txBox="1"/>
          <p:nvPr/>
        </p:nvSpPr>
        <p:spPr>
          <a:xfrm>
            <a:off x="1638869" y="5434013"/>
            <a:ext cx="8609463" cy="1200329"/>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B is more compliant! </a:t>
            </a:r>
          </a:p>
          <a:p>
            <a:pPr fontAlgn="base">
              <a:spcBef>
                <a:spcPct val="0"/>
              </a:spcBef>
              <a:spcAft>
                <a:spcPct val="0"/>
              </a:spcAft>
            </a:pPr>
            <a:r>
              <a:rPr lang="en-CA" altLang="en-US" dirty="0">
                <a:solidFill>
                  <a:prstClr val="black"/>
                </a:solidFill>
                <a:latin typeface="Arial" panose="020B0604020202020204" pitchFamily="34" charset="0"/>
                <a:cs typeface="Arial" panose="020B0604020202020204" pitchFamily="34" charset="0"/>
              </a:rPr>
              <a:t>Chest wall – deformities, muscle atrophy</a:t>
            </a:r>
          </a:p>
          <a:p>
            <a:pPr fontAlgn="base">
              <a:spcBef>
                <a:spcPct val="0"/>
              </a:spcBef>
              <a:spcAft>
                <a:spcPct val="0"/>
              </a:spcAft>
            </a:pPr>
            <a:r>
              <a:rPr lang="en-CA" altLang="en-US" dirty="0">
                <a:solidFill>
                  <a:prstClr val="black"/>
                </a:solidFill>
                <a:latin typeface="Arial" panose="020B0604020202020204" pitchFamily="34" charset="0"/>
                <a:cs typeface="Arial" panose="020B0604020202020204" pitchFamily="34" charset="0"/>
              </a:rPr>
              <a:t>Lungs – fibrosis, ARDS, edema, pneumonia/inflammation</a:t>
            </a:r>
          </a:p>
          <a:p>
            <a:pPr fontAlgn="base">
              <a:spcBef>
                <a:spcPct val="0"/>
              </a:spcBef>
              <a:spcAft>
                <a:spcPct val="0"/>
              </a:spcAft>
            </a:pPr>
            <a:endParaRPr lang="en-CA" dirty="0">
              <a:solidFill>
                <a:srgbClr val="FF0000"/>
              </a:solidFill>
              <a:latin typeface="Times" panose="02020603050405020304" pitchFamily="18" charset="0"/>
              <a:cs typeface="Times" panose="02020603050405020304" pitchFamily="18" charset="0"/>
            </a:endParaRPr>
          </a:p>
        </p:txBody>
      </p:sp>
      <p:sp>
        <p:nvSpPr>
          <p:cNvPr id="23" name="TextBox 22">
            <a:extLst>
              <a:ext uri="{FF2B5EF4-FFF2-40B4-BE49-F238E27FC236}">
                <a16:creationId xmlns:a16="http://schemas.microsoft.com/office/drawing/2014/main" id="{C75585D7-4BD5-4F63-ABDE-B7F735F59B45}"/>
              </a:ext>
            </a:extLst>
          </p:cNvPr>
          <p:cNvSpPr txBox="1"/>
          <p:nvPr/>
        </p:nvSpPr>
        <p:spPr>
          <a:xfrm>
            <a:off x="7772400" y="5120221"/>
            <a:ext cx="3023052" cy="1200329"/>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YOU CAN HAVE CONDITIONS WHERE THE LUNG IS TOO COMPLIANT! Emphysema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87FF7C-7690-492E-B3BD-6F46844E5BCF}"/>
              </a:ext>
            </a:extLst>
          </p:cNvPr>
          <p:cNvSpPr>
            <a:spLocks noGrp="1"/>
          </p:cNvSpPr>
          <p:nvPr>
            <p:ph type="body" sz="quarter" idx="12"/>
          </p:nvPr>
        </p:nvSpPr>
        <p:spPr>
          <a:xfrm>
            <a:off x="1828800" y="1066800"/>
            <a:ext cx="4267200" cy="5257800"/>
          </a:xfrm>
        </p:spPr>
        <p:txBody>
          <a:bodyPr/>
          <a:lstStyle/>
          <a:p>
            <a:pPr>
              <a:defRPr/>
            </a:pPr>
            <a:r>
              <a:rPr lang="en-CA" sz="2000" b="1" dirty="0"/>
              <a:t>RR</a:t>
            </a:r>
            <a:r>
              <a:rPr lang="en-CA" sz="2000" dirty="0"/>
              <a:t> Respiratory Rate (breaths/minute)</a:t>
            </a:r>
          </a:p>
          <a:p>
            <a:pPr>
              <a:defRPr/>
            </a:pPr>
            <a:r>
              <a:rPr lang="en-CA" sz="2000" b="1" dirty="0"/>
              <a:t>VT</a:t>
            </a:r>
            <a:r>
              <a:rPr lang="en-CA" sz="2000" dirty="0"/>
              <a:t> Tidal Volume (~4-6 ml/Kg)</a:t>
            </a:r>
          </a:p>
          <a:p>
            <a:pPr>
              <a:defRPr/>
            </a:pPr>
            <a:r>
              <a:rPr lang="en-CA" sz="2000" b="1" dirty="0"/>
              <a:t>VE</a:t>
            </a:r>
            <a:r>
              <a:rPr lang="en-CA" sz="2000" dirty="0"/>
              <a:t> Minute Volume  (RR x VT in L/min)</a:t>
            </a:r>
          </a:p>
          <a:p>
            <a:pPr>
              <a:defRPr/>
            </a:pPr>
            <a:r>
              <a:rPr lang="en-CA" sz="2000" b="1" dirty="0"/>
              <a:t>PIP</a:t>
            </a:r>
            <a:r>
              <a:rPr lang="en-CA" sz="2000" dirty="0"/>
              <a:t> Peak Inspiratory Pressure (cmH</a:t>
            </a:r>
            <a:r>
              <a:rPr lang="en-CA" sz="2000" baseline="-25000" dirty="0"/>
              <a:t>2</a:t>
            </a:r>
            <a:r>
              <a:rPr lang="en-CA" sz="2000" dirty="0"/>
              <a:t>O)</a:t>
            </a:r>
          </a:p>
          <a:p>
            <a:pPr>
              <a:defRPr/>
            </a:pPr>
            <a:r>
              <a:rPr lang="en-CA" sz="2000" b="1" dirty="0"/>
              <a:t>PEEP</a:t>
            </a:r>
            <a:r>
              <a:rPr lang="en-CA" sz="2000" dirty="0"/>
              <a:t> Positive End Expiratory Pressure (cmH</a:t>
            </a:r>
            <a:r>
              <a:rPr lang="en-CA" sz="2000" baseline="-25000" dirty="0"/>
              <a:t>2</a:t>
            </a:r>
            <a:r>
              <a:rPr lang="en-CA" sz="2000" dirty="0"/>
              <a:t>O)</a:t>
            </a:r>
          </a:p>
          <a:p>
            <a:pPr>
              <a:defRPr/>
            </a:pPr>
            <a:r>
              <a:rPr lang="en-CA" sz="2000" b="1" dirty="0"/>
              <a:t>MAP</a:t>
            </a:r>
            <a:r>
              <a:rPr lang="en-CA" sz="2000" dirty="0"/>
              <a:t> Mean Airway Pressure (cmH</a:t>
            </a:r>
            <a:r>
              <a:rPr lang="en-CA" sz="2000" baseline="-25000" dirty="0"/>
              <a:t>2</a:t>
            </a:r>
            <a:r>
              <a:rPr lang="en-CA" sz="2000" dirty="0"/>
              <a:t>O)</a:t>
            </a:r>
          </a:p>
          <a:p>
            <a:pPr>
              <a:defRPr/>
            </a:pPr>
            <a:r>
              <a:rPr lang="en-CA" sz="2000" b="1" dirty="0"/>
              <a:t>Ti </a:t>
            </a:r>
            <a:r>
              <a:rPr lang="en-CA" sz="2000" dirty="0"/>
              <a:t>Inspiratory Time (s)</a:t>
            </a:r>
          </a:p>
          <a:p>
            <a:pPr>
              <a:defRPr/>
            </a:pPr>
            <a:r>
              <a:rPr lang="en-CA" sz="2000" dirty="0"/>
              <a:t>Trigger Sensitivity</a:t>
            </a:r>
          </a:p>
          <a:p>
            <a:pPr>
              <a:defRPr/>
            </a:pPr>
            <a:r>
              <a:rPr lang="en-CA" sz="2000" b="1" dirty="0"/>
              <a:t>PS</a:t>
            </a:r>
            <a:r>
              <a:rPr lang="en-CA" sz="2000" dirty="0"/>
              <a:t> Pressure Support (cmH</a:t>
            </a:r>
            <a:r>
              <a:rPr lang="en-CA" sz="2000" baseline="-25000" dirty="0"/>
              <a:t>2</a:t>
            </a:r>
            <a:r>
              <a:rPr lang="en-CA" sz="2000" dirty="0"/>
              <a:t>O)</a:t>
            </a:r>
          </a:p>
          <a:p>
            <a:pPr>
              <a:defRPr/>
            </a:pPr>
            <a:r>
              <a:rPr lang="en-CA" sz="2000" b="1" dirty="0"/>
              <a:t>FIO</a:t>
            </a:r>
            <a:r>
              <a:rPr lang="en-CA" sz="2000" b="1" baseline="-25000" dirty="0"/>
              <a:t>2</a:t>
            </a:r>
            <a:r>
              <a:rPr lang="en-CA" sz="2000" dirty="0"/>
              <a:t> Fraction of Inspired Oxygen</a:t>
            </a:r>
          </a:p>
        </p:txBody>
      </p:sp>
      <p:sp>
        <p:nvSpPr>
          <p:cNvPr id="39939" name="Title 2">
            <a:extLst>
              <a:ext uri="{FF2B5EF4-FFF2-40B4-BE49-F238E27FC236}">
                <a16:creationId xmlns:a16="http://schemas.microsoft.com/office/drawing/2014/main" id="{E0AE6DF2-D829-45C9-A8FC-D62EB3561349}"/>
              </a:ext>
            </a:extLst>
          </p:cNvPr>
          <p:cNvSpPr>
            <a:spLocks noGrp="1"/>
          </p:cNvSpPr>
          <p:nvPr>
            <p:ph type="title"/>
          </p:nvPr>
        </p:nvSpPr>
        <p:spPr/>
        <p:txBody>
          <a:bodyPr/>
          <a:lstStyle/>
          <a:p>
            <a:r>
              <a:rPr lang="en-CA" altLang="en-US"/>
              <a:t>MV Terminology</a:t>
            </a:r>
          </a:p>
        </p:txBody>
      </p:sp>
      <p:sp>
        <p:nvSpPr>
          <p:cNvPr id="4" name="Footer Placeholder 3">
            <a:extLst>
              <a:ext uri="{FF2B5EF4-FFF2-40B4-BE49-F238E27FC236}">
                <a16:creationId xmlns:a16="http://schemas.microsoft.com/office/drawing/2014/main" id="{B78E41C4-60F6-4EDF-AEB0-07DE1E498F3A}"/>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sp>
        <p:nvSpPr>
          <p:cNvPr id="5" name="TextBox 4">
            <a:extLst>
              <a:ext uri="{FF2B5EF4-FFF2-40B4-BE49-F238E27FC236}">
                <a16:creationId xmlns:a16="http://schemas.microsoft.com/office/drawing/2014/main" id="{811C3827-977B-4741-B143-FEFA7F9FAAEA}"/>
              </a:ext>
            </a:extLst>
          </p:cNvPr>
          <p:cNvSpPr txBox="1"/>
          <p:nvPr/>
        </p:nvSpPr>
        <p:spPr>
          <a:xfrm>
            <a:off x="6171063" y="990601"/>
            <a:ext cx="4267200" cy="4247317"/>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Tidal volume Normal amount of air going in/out of lungs when breathing quietly</a:t>
            </a:r>
          </a:p>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PIP</a:t>
            </a: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 amount of pressure delivered at the end of inspiration</a:t>
            </a:r>
          </a:p>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PEEP: When you expire, how much pos pressure is still remaining in lung (to prevent from collapsing)</a:t>
            </a:r>
          </a:p>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MAP is mean between PIP and PEEP</a:t>
            </a:r>
          </a:p>
          <a:p>
            <a:pPr fontAlgn="base">
              <a:spcBef>
                <a:spcPct val="0"/>
              </a:spcBef>
              <a:spcAft>
                <a:spcPct val="0"/>
              </a:spcAft>
            </a:pPr>
            <a:r>
              <a:rPr lang="en-CA" dirty="0" err="1">
                <a:solidFill>
                  <a:srgbClr val="FF0000"/>
                </a:solidFill>
                <a:latin typeface="Times" panose="02020603050405020304" pitchFamily="18" charset="0"/>
                <a:cs typeface="Times" panose="02020603050405020304" pitchFamily="18" charset="0"/>
                <a:sym typeface="Wingdings" panose="05000000000000000000" pitchFamily="2" charset="2"/>
              </a:rPr>
              <a:t>Ti</a:t>
            </a: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 how long does it take you to breath air in</a:t>
            </a:r>
          </a:p>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Trigger sensitivity: sensitivity of </a:t>
            </a:r>
            <a:r>
              <a:rPr lang="en-CA" dirty="0" err="1">
                <a:solidFill>
                  <a:srgbClr val="FF0000"/>
                </a:solidFill>
                <a:latin typeface="Times" panose="02020603050405020304" pitchFamily="18" charset="0"/>
                <a:cs typeface="Times" panose="02020603050405020304" pitchFamily="18" charset="0"/>
                <a:sym typeface="Wingdings" panose="05000000000000000000" pitchFamily="2" charset="2"/>
              </a:rPr>
              <a:t>ventialltor</a:t>
            </a: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 to detect if </a:t>
            </a:r>
            <a:r>
              <a:rPr lang="en-CA" dirty="0" err="1">
                <a:solidFill>
                  <a:srgbClr val="FF0000"/>
                </a:solidFill>
                <a:latin typeface="Times" panose="02020603050405020304" pitchFamily="18" charset="0"/>
                <a:cs typeface="Times" panose="02020603050405020304" pitchFamily="18" charset="0"/>
                <a:sym typeface="Wingdings" panose="05000000000000000000" pitchFamily="2" charset="2"/>
              </a:rPr>
              <a:t>pt</a:t>
            </a: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 is trying to breath</a:t>
            </a:r>
          </a:p>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Pressure support: </a:t>
            </a:r>
            <a:r>
              <a:rPr lang="en-CA" dirty="0" err="1">
                <a:solidFill>
                  <a:srgbClr val="FF0000"/>
                </a:solidFill>
                <a:latin typeface="Times" panose="02020603050405020304" pitchFamily="18" charset="0"/>
                <a:cs typeface="Times" panose="02020603050405020304" pitchFamily="18" charset="0"/>
                <a:sym typeface="Wingdings" panose="05000000000000000000" pitchFamily="2" charset="2"/>
              </a:rPr>
              <a:t>diference</a:t>
            </a: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 between PIP and PEEP</a:t>
            </a:r>
          </a:p>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Fi O2: fraction of inspired o2</a:t>
            </a:r>
          </a:p>
          <a:p>
            <a:pPr fontAlgn="base">
              <a:spcBef>
                <a:spcPct val="0"/>
              </a:spcBef>
              <a:spcAft>
                <a:spcPct val="0"/>
              </a:spcAft>
            </a:pPr>
            <a:endParaRPr lang="en-CA" dirty="0">
              <a:solidFill>
                <a:srgbClr val="FF0000"/>
              </a:solidFill>
              <a:latin typeface="Times" panose="02020603050405020304" pitchFamily="18" charset="0"/>
              <a:cs typeface="Times"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8">
            <a:extLst>
              <a:ext uri="{FF2B5EF4-FFF2-40B4-BE49-F238E27FC236}">
                <a16:creationId xmlns:a16="http://schemas.microsoft.com/office/drawing/2014/main" id="{C186F37C-4A88-468F-B7BE-3E44519816C4}"/>
              </a:ext>
            </a:extLst>
          </p:cNvPr>
          <p:cNvSpPr>
            <a:spLocks noChangeArrowheads="1"/>
          </p:cNvSpPr>
          <p:nvPr/>
        </p:nvSpPr>
        <p:spPr bwMode="auto">
          <a:xfrm>
            <a:off x="5249864" y="3438526"/>
            <a:ext cx="763587" cy="709613"/>
          </a:xfrm>
          <a:prstGeom prst="rect">
            <a:avLst/>
          </a:prstGeom>
          <a:noFill/>
          <a:ln w="9525">
            <a:solidFill>
              <a:srgbClr val="33CC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US" altLang="en-US">
              <a:solidFill>
                <a:prstClr val="black"/>
              </a:solidFill>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E9D214DF-5A59-4ED5-8C73-BE50A73708C0}"/>
              </a:ext>
            </a:extLst>
          </p:cNvPr>
          <p:cNvSpPr>
            <a:spLocks noGrp="1"/>
          </p:cNvSpPr>
          <p:nvPr>
            <p:ph type="body" sz="quarter" idx="12"/>
          </p:nvPr>
        </p:nvSpPr>
        <p:spPr/>
        <p:txBody>
          <a:bodyPr/>
          <a:lstStyle/>
          <a:p>
            <a:pPr>
              <a:buFont typeface="Wingdings" pitchFamily="2" charset="2"/>
              <a:buNone/>
              <a:defRPr/>
            </a:pPr>
            <a:r>
              <a:rPr lang="en-CA" b="1" dirty="0">
                <a:latin typeface="Arial" pitchFamily="34" charset="0"/>
                <a:cs typeface="Arial" pitchFamily="34" charset="0"/>
              </a:rPr>
              <a:t>Modes of ventilation describe how the ventilator controls breath delivery</a:t>
            </a:r>
            <a:r>
              <a:rPr lang="en-CA" dirty="0">
                <a:latin typeface="Arial" pitchFamily="34" charset="0"/>
                <a:cs typeface="Arial" pitchFamily="34" charset="0"/>
              </a:rPr>
              <a:t>.  </a:t>
            </a:r>
          </a:p>
          <a:p>
            <a:pPr>
              <a:buFont typeface="Wingdings" pitchFamily="2" charset="2"/>
              <a:buNone/>
              <a:defRPr/>
            </a:pPr>
            <a:r>
              <a:rPr lang="en-CA" i="1" dirty="0">
                <a:latin typeface="Arial" pitchFamily="34" charset="0"/>
                <a:cs typeface="Arial" pitchFamily="34" charset="0"/>
              </a:rPr>
              <a:t>The simplest way to classify the mode is to remember the 3T’s:</a:t>
            </a:r>
          </a:p>
          <a:p>
            <a:pPr lvl="1">
              <a:buFont typeface="Wingdings" pitchFamily="2" charset="2"/>
              <a:buNone/>
              <a:defRPr/>
            </a:pPr>
            <a:endParaRPr lang="en-CA" b="1" dirty="0">
              <a:latin typeface="Arial" pitchFamily="34" charset="0"/>
              <a:cs typeface="Arial" pitchFamily="34" charset="0"/>
            </a:endParaRPr>
          </a:p>
          <a:p>
            <a:pPr>
              <a:defRPr/>
            </a:pPr>
            <a:endParaRPr lang="en-CA" dirty="0"/>
          </a:p>
        </p:txBody>
      </p:sp>
      <p:sp>
        <p:nvSpPr>
          <p:cNvPr id="41988" name="Title 2">
            <a:extLst>
              <a:ext uri="{FF2B5EF4-FFF2-40B4-BE49-F238E27FC236}">
                <a16:creationId xmlns:a16="http://schemas.microsoft.com/office/drawing/2014/main" id="{780EFED5-E527-49EC-A663-A0AB049B7F62}"/>
              </a:ext>
            </a:extLst>
          </p:cNvPr>
          <p:cNvSpPr>
            <a:spLocks noGrp="1"/>
          </p:cNvSpPr>
          <p:nvPr>
            <p:ph type="title"/>
          </p:nvPr>
        </p:nvSpPr>
        <p:spPr>
          <a:xfrm>
            <a:off x="1849438" y="171451"/>
            <a:ext cx="8382000" cy="487363"/>
          </a:xfrm>
        </p:spPr>
        <p:txBody>
          <a:bodyPr/>
          <a:lstStyle/>
          <a:p>
            <a:r>
              <a:rPr lang="en-CA" altLang="en-US"/>
              <a:t>Modes of Ventilation – the bottom line!</a:t>
            </a:r>
          </a:p>
        </p:txBody>
      </p:sp>
      <p:pic>
        <p:nvPicPr>
          <p:cNvPr id="65538" name="Picture 2" descr="http://paccmeduportal.com/MyApp/DonahSiteImages/3TsMechanicalVentModes.png">
            <a:extLst>
              <a:ext uri="{FF2B5EF4-FFF2-40B4-BE49-F238E27FC236}">
                <a16:creationId xmlns:a16="http://schemas.microsoft.com/office/drawing/2014/main" id="{3AE98D6A-93F6-447C-84E7-B8B2DC3A9F19}"/>
              </a:ext>
            </a:extLst>
          </p:cNvPr>
          <p:cNvPicPr>
            <a:picLocks noChangeAspect="1" noChangeArrowheads="1"/>
          </p:cNvPicPr>
          <p:nvPr/>
        </p:nvPicPr>
        <p:blipFill>
          <a:blip r:embed="rId3"/>
          <a:srcRect/>
          <a:stretch>
            <a:fillRect/>
          </a:stretch>
        </p:blipFill>
        <p:spPr bwMode="auto">
          <a:xfrm>
            <a:off x="5075238" y="1785938"/>
            <a:ext cx="5156200" cy="3867150"/>
          </a:xfrm>
          <a:prstGeom prst="rect">
            <a:avLst/>
          </a:prstGeom>
          <a:noFill/>
          <a:ln w="9525">
            <a:solidFill>
              <a:srgbClr val="33CC33"/>
            </a:solidFill>
            <a:miter lim="800000"/>
            <a:headEnd/>
            <a:tailEnd/>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0B370E-D903-4B35-ACD6-6E3A3272FC51}"/>
              </a:ext>
            </a:extLst>
          </p:cNvPr>
          <p:cNvSpPr txBox="1"/>
          <p:nvPr/>
        </p:nvSpPr>
        <p:spPr>
          <a:xfrm>
            <a:off x="1935164" y="1931988"/>
            <a:ext cx="2928937" cy="339725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defRPr/>
            </a:pPr>
            <a:r>
              <a:rPr lang="en-CA" altLang="en-US" b="1" dirty="0">
                <a:solidFill>
                  <a:srgbClr val="000000"/>
                </a:solidFill>
              </a:rPr>
              <a:t>Trigger</a:t>
            </a:r>
            <a:r>
              <a:rPr lang="en-CA" altLang="en-US" dirty="0">
                <a:solidFill>
                  <a:srgbClr val="000000"/>
                </a:solidFill>
              </a:rPr>
              <a:t> refers to how the breath is initiated or what tells the ventilator to start inspiration.</a:t>
            </a:r>
          </a:p>
          <a:p>
            <a:pPr eaLnBrk="1" fontAlgn="base" hangingPunct="1">
              <a:spcBef>
                <a:spcPct val="0"/>
              </a:spcBef>
              <a:spcAft>
                <a:spcPct val="0"/>
              </a:spcAft>
              <a:defRPr/>
            </a:pPr>
            <a:endParaRPr lang="en-CA" altLang="en-US" dirty="0">
              <a:solidFill>
                <a:srgbClr val="000000"/>
              </a:solidFill>
            </a:endParaRPr>
          </a:p>
          <a:p>
            <a:pPr eaLnBrk="1" fontAlgn="base" hangingPunct="1">
              <a:spcBef>
                <a:spcPct val="0"/>
              </a:spcBef>
              <a:spcAft>
                <a:spcPct val="0"/>
              </a:spcAft>
              <a:defRPr/>
            </a:pPr>
            <a:r>
              <a:rPr lang="en-CA" altLang="en-US" b="1" dirty="0">
                <a:solidFill>
                  <a:srgbClr val="000000"/>
                </a:solidFill>
              </a:rPr>
              <a:t>Target</a:t>
            </a:r>
            <a:r>
              <a:rPr lang="en-CA" altLang="en-US" dirty="0">
                <a:solidFill>
                  <a:srgbClr val="000000"/>
                </a:solidFill>
              </a:rPr>
              <a:t> refers to set </a:t>
            </a:r>
            <a:r>
              <a:rPr lang="en-CA" altLang="en-US" i="1" dirty="0">
                <a:solidFill>
                  <a:srgbClr val="000000"/>
                </a:solidFill>
              </a:rPr>
              <a:t>volume or pressure</a:t>
            </a:r>
            <a:r>
              <a:rPr lang="en-CA" altLang="en-US" dirty="0">
                <a:solidFill>
                  <a:srgbClr val="000000"/>
                </a:solidFill>
              </a:rPr>
              <a:t> the ventilator will try to deliver.</a:t>
            </a:r>
          </a:p>
          <a:p>
            <a:pPr eaLnBrk="1" fontAlgn="base" hangingPunct="1">
              <a:spcBef>
                <a:spcPct val="0"/>
              </a:spcBef>
              <a:spcAft>
                <a:spcPct val="0"/>
              </a:spcAft>
              <a:defRPr/>
            </a:pPr>
            <a:endParaRPr lang="en-CA" altLang="en-US" dirty="0">
              <a:solidFill>
                <a:srgbClr val="000000"/>
              </a:solidFill>
            </a:endParaRPr>
          </a:p>
          <a:p>
            <a:pPr eaLnBrk="1" fontAlgn="base" hangingPunct="1">
              <a:spcBef>
                <a:spcPct val="0"/>
              </a:spcBef>
              <a:spcAft>
                <a:spcPct val="0"/>
              </a:spcAft>
              <a:defRPr/>
            </a:pPr>
            <a:r>
              <a:rPr lang="en-CA" altLang="en-US" b="1" dirty="0">
                <a:solidFill>
                  <a:srgbClr val="000000"/>
                </a:solidFill>
              </a:rPr>
              <a:t>Timing</a:t>
            </a:r>
            <a:r>
              <a:rPr lang="en-CA" altLang="en-US" dirty="0">
                <a:solidFill>
                  <a:srgbClr val="000000"/>
                </a:solidFill>
              </a:rPr>
              <a:t> refers to set value that determines when to terminate inspiration.</a:t>
            </a:r>
          </a:p>
        </p:txBody>
      </p:sp>
      <p:sp>
        <p:nvSpPr>
          <p:cNvPr id="41991" name="TextBox 6">
            <a:extLst>
              <a:ext uri="{FF2B5EF4-FFF2-40B4-BE49-F238E27FC236}">
                <a16:creationId xmlns:a16="http://schemas.microsoft.com/office/drawing/2014/main" id="{C3798615-9262-42E4-9064-882A030DB24E}"/>
              </a:ext>
            </a:extLst>
          </p:cNvPr>
          <p:cNvSpPr txBox="1">
            <a:spLocks noChangeArrowheads="1"/>
          </p:cNvSpPr>
          <p:nvPr/>
        </p:nvSpPr>
        <p:spPr bwMode="auto">
          <a:xfrm>
            <a:off x="2043113" y="5738813"/>
            <a:ext cx="8202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algn="ctr" fontAlgn="base">
              <a:spcBef>
                <a:spcPct val="0"/>
              </a:spcBef>
              <a:spcAft>
                <a:spcPct val="0"/>
              </a:spcAft>
              <a:buNone/>
              <a:defRPr/>
            </a:pPr>
            <a:r>
              <a:rPr lang="en-CA" altLang="en-US" b="1" i="1">
                <a:solidFill>
                  <a:prstClr val="black"/>
                </a:solidFill>
                <a:latin typeface="Arial" panose="020B0604020202020204" pitchFamily="34" charset="0"/>
                <a:cs typeface="Arial" panose="020B0604020202020204" pitchFamily="34" charset="0"/>
              </a:rPr>
              <a:t>Once these are determined you will know what parameters are being set or controlled and what measured values you should be monitoring.</a:t>
            </a:r>
          </a:p>
        </p:txBody>
      </p:sp>
      <p:sp>
        <p:nvSpPr>
          <p:cNvPr id="8" name="TextBox 7">
            <a:extLst>
              <a:ext uri="{FF2B5EF4-FFF2-40B4-BE49-F238E27FC236}">
                <a16:creationId xmlns:a16="http://schemas.microsoft.com/office/drawing/2014/main" id="{3923D9B3-329B-4F1C-9003-97B5D00B59DC}"/>
              </a:ext>
            </a:extLst>
          </p:cNvPr>
          <p:cNvSpPr txBox="1"/>
          <p:nvPr/>
        </p:nvSpPr>
        <p:spPr>
          <a:xfrm>
            <a:off x="1621976" y="496469"/>
            <a:ext cx="8609463" cy="646331"/>
          </a:xfrm>
          <a:prstGeom prst="rect">
            <a:avLst/>
          </a:prstGeom>
          <a:noFill/>
        </p:spPr>
        <p:txBody>
          <a:bodyPr wrap="square" rtlCol="0">
            <a:spAutoFit/>
          </a:bodyPr>
          <a:lstStyle/>
          <a:p>
            <a:pPr fontAlgn="base">
              <a:spcBef>
                <a:spcPct val="0"/>
              </a:spcBef>
              <a:spcAft>
                <a:spcPct val="0"/>
              </a:spcAft>
            </a:pPr>
            <a:r>
              <a:rPr lang="en-CA" dirty="0">
                <a:solidFill>
                  <a:srgbClr val="FF0000"/>
                </a:solidFill>
                <a:highlight>
                  <a:srgbClr val="FFFF00"/>
                </a:highlight>
                <a:latin typeface="Times" panose="02020603050405020304" pitchFamily="18" charset="0"/>
                <a:cs typeface="Times" panose="02020603050405020304" pitchFamily="18" charset="0"/>
              </a:rPr>
              <a:t>When you ventilate someone, you </a:t>
            </a:r>
            <a:r>
              <a:rPr lang="en-CA" dirty="0" err="1">
                <a:solidFill>
                  <a:srgbClr val="FF0000"/>
                </a:solidFill>
                <a:highlight>
                  <a:srgbClr val="FFFF00"/>
                </a:highlight>
                <a:latin typeface="Times" panose="02020603050405020304" pitchFamily="18" charset="0"/>
                <a:cs typeface="Times" panose="02020603050405020304" pitchFamily="18" charset="0"/>
              </a:rPr>
              <a:t>cnan</a:t>
            </a:r>
            <a:r>
              <a:rPr lang="en-CA" dirty="0">
                <a:solidFill>
                  <a:srgbClr val="FF0000"/>
                </a:solidFill>
                <a:highlight>
                  <a:srgbClr val="FFFF00"/>
                </a:highlight>
                <a:latin typeface="Times" panose="02020603050405020304" pitchFamily="18" charset="0"/>
                <a:cs typeface="Times" panose="02020603050405020304" pitchFamily="18" charset="0"/>
              </a:rPr>
              <a:t> control 3 things</a:t>
            </a:r>
          </a:p>
          <a:p>
            <a:pPr fontAlgn="base">
              <a:spcBef>
                <a:spcPct val="0"/>
              </a:spcBef>
              <a:spcAft>
                <a:spcPct val="0"/>
              </a:spcAft>
            </a:pPr>
            <a:endParaRPr lang="en-CA" dirty="0">
              <a:solidFill>
                <a:srgbClr val="FF0000"/>
              </a:solidFill>
              <a:highlight>
                <a:srgbClr val="FFFF00"/>
              </a:highlight>
              <a:latin typeface="Times" panose="02020603050405020304" pitchFamily="18" charset="0"/>
              <a:cs typeface="Times"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2">
            <a:extLst>
              <a:ext uri="{FF2B5EF4-FFF2-40B4-BE49-F238E27FC236}">
                <a16:creationId xmlns:a16="http://schemas.microsoft.com/office/drawing/2014/main" id="{8C13C75A-7748-46F7-A948-B418FB722307}"/>
              </a:ext>
            </a:extLst>
          </p:cNvPr>
          <p:cNvSpPr>
            <a:spLocks noGrp="1"/>
          </p:cNvSpPr>
          <p:nvPr>
            <p:ph type="title"/>
          </p:nvPr>
        </p:nvSpPr>
        <p:spPr/>
        <p:txBody>
          <a:bodyPr/>
          <a:lstStyle/>
          <a:p>
            <a:r>
              <a:rPr lang="en-CA" altLang="en-US"/>
              <a:t>Pressure and Volume Modes of Ventilation</a:t>
            </a:r>
          </a:p>
        </p:txBody>
      </p:sp>
      <p:sp>
        <p:nvSpPr>
          <p:cNvPr id="4" name="Footer Placeholder 3">
            <a:extLst>
              <a:ext uri="{FF2B5EF4-FFF2-40B4-BE49-F238E27FC236}">
                <a16:creationId xmlns:a16="http://schemas.microsoft.com/office/drawing/2014/main" id="{2D1A7E3E-298A-4599-B17B-C4516874FEAD}"/>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sp>
        <p:nvSpPr>
          <p:cNvPr id="44036" name="AutoShape 2">
            <a:extLst>
              <a:ext uri="{FF2B5EF4-FFF2-40B4-BE49-F238E27FC236}">
                <a16:creationId xmlns:a16="http://schemas.microsoft.com/office/drawing/2014/main" id="{76ECC3C0-537A-4FC4-B623-64961D2E7BAD}"/>
              </a:ext>
            </a:extLst>
          </p:cNvPr>
          <p:cNvSpPr>
            <a:spLocks noChangeAspect="1" noChangeArrowheads="1"/>
          </p:cNvSpPr>
          <p:nvPr/>
        </p:nvSpPr>
        <p:spPr bwMode="auto">
          <a:xfrm>
            <a:off x="1587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graphicFrame>
        <p:nvGraphicFramePr>
          <p:cNvPr id="30746" name="Group 26">
            <a:extLst>
              <a:ext uri="{FF2B5EF4-FFF2-40B4-BE49-F238E27FC236}">
                <a16:creationId xmlns:a16="http://schemas.microsoft.com/office/drawing/2014/main" id="{70E1C29B-FD71-40FB-A6EA-BFBE0965DF2E}"/>
              </a:ext>
            </a:extLst>
          </p:cNvPr>
          <p:cNvGraphicFramePr>
            <a:graphicFrameLocks noGrp="1"/>
          </p:cNvGraphicFramePr>
          <p:nvPr/>
        </p:nvGraphicFramePr>
        <p:xfrm>
          <a:off x="1974850" y="1060450"/>
          <a:ext cx="8229600" cy="3586164"/>
        </p:xfrm>
        <a:graphic>
          <a:graphicData uri="http://schemas.openxmlformats.org/drawingml/2006/table">
            <a:tbl>
              <a:tblPr/>
              <a:tblGrid>
                <a:gridCol w="2325688">
                  <a:extLst>
                    <a:ext uri="{9D8B030D-6E8A-4147-A177-3AD203B41FA5}">
                      <a16:colId xmlns:a16="http://schemas.microsoft.com/office/drawing/2014/main" val="20000"/>
                    </a:ext>
                  </a:extLst>
                </a:gridCol>
                <a:gridCol w="3160712">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477837">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1" i="0" u="none" strike="noStrike" cap="none" normalizeH="0" baseline="0" dirty="0">
                        <a:ln>
                          <a:noFill/>
                        </a:ln>
                        <a:solidFill>
                          <a:srgbClr val="FFFFFF"/>
                        </a:solidFill>
                        <a:effectLst/>
                        <a:latin typeface="Calibri" pitchFamily="34" charset="0"/>
                        <a:cs typeface="Arial" pitchFamily="34" charset="0"/>
                      </a:endParaRP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400" b="1" i="0" u="none" strike="noStrike" cap="none" normalizeH="0" baseline="0" dirty="0">
                          <a:ln>
                            <a:noFill/>
                          </a:ln>
                          <a:solidFill>
                            <a:srgbClr val="FFFFFF"/>
                          </a:solidFill>
                          <a:effectLst/>
                          <a:latin typeface="Arial" pitchFamily="34" charset="0"/>
                          <a:cs typeface="Arial" pitchFamily="34" charset="0"/>
                        </a:rPr>
                        <a:t>Pressure Control</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400" b="1" i="0" u="none" strike="noStrike" cap="none" normalizeH="0" baseline="0" dirty="0">
                          <a:ln>
                            <a:noFill/>
                          </a:ln>
                          <a:solidFill>
                            <a:srgbClr val="FFFFFF"/>
                          </a:solidFill>
                          <a:effectLst/>
                          <a:latin typeface="Arial" pitchFamily="34" charset="0"/>
                          <a:cs typeface="Arial" pitchFamily="34" charset="0"/>
                        </a:rPr>
                        <a:t>Volume Control</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371604">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1800" b="1" i="0" u="none" strike="noStrike" cap="none" normalizeH="0" baseline="0" dirty="0">
                          <a:ln>
                            <a:noFill/>
                          </a:ln>
                          <a:solidFill>
                            <a:srgbClr val="000000"/>
                          </a:solidFill>
                          <a:effectLst/>
                          <a:latin typeface="Arial" pitchFamily="34" charset="0"/>
                          <a:cs typeface="Arial" pitchFamily="34" charset="0"/>
                        </a:rPr>
                        <a:t>What you set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Arial" pitchFamily="34" charset="0"/>
                        <a:cs typeface="Arial" pitchFamily="34" charset="0"/>
                      </a:endParaRP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800" b="0" i="0" u="none" strike="noStrike" cap="none" normalizeH="0" baseline="0" dirty="0">
                          <a:ln>
                            <a:noFill/>
                          </a:ln>
                          <a:solidFill>
                            <a:srgbClr val="000000"/>
                          </a:solidFill>
                          <a:effectLst/>
                          <a:latin typeface="Arial" pitchFamily="34" charset="0"/>
                          <a:cs typeface="Arial" pitchFamily="34" charset="0"/>
                        </a:rPr>
                        <a:t>RR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800" b="0" i="0" u="none" strike="noStrike" cap="none" normalizeH="0" baseline="0" dirty="0">
                          <a:ln>
                            <a:noFill/>
                          </a:ln>
                          <a:solidFill>
                            <a:srgbClr val="000000"/>
                          </a:solidFill>
                          <a:effectLst/>
                          <a:latin typeface="Arial" pitchFamily="34" charset="0"/>
                          <a:cs typeface="Arial" pitchFamily="34" charset="0"/>
                        </a:rPr>
                        <a:t>PIP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800" b="0" i="0" u="none" strike="noStrike" cap="none" normalizeH="0" baseline="0" dirty="0">
                          <a:ln>
                            <a:noFill/>
                          </a:ln>
                          <a:solidFill>
                            <a:srgbClr val="000000"/>
                          </a:solidFill>
                          <a:effectLst/>
                          <a:latin typeface="Arial" pitchFamily="34" charset="0"/>
                          <a:cs typeface="Arial" pitchFamily="34" charset="0"/>
                        </a:rPr>
                        <a:t>PEEP</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800" b="0" i="0" u="none" strike="noStrike" cap="none" normalizeH="0" baseline="0" dirty="0">
                          <a:ln>
                            <a:noFill/>
                          </a:ln>
                          <a:solidFill>
                            <a:srgbClr val="000000"/>
                          </a:solidFill>
                          <a:effectLst/>
                          <a:latin typeface="Arial" pitchFamily="34" charset="0"/>
                          <a:cs typeface="Arial" pitchFamily="34" charset="0"/>
                        </a:rPr>
                        <a:t>RR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800" b="0" i="0" u="none" strike="noStrike" cap="none" normalizeH="0" baseline="0" dirty="0">
                          <a:ln>
                            <a:noFill/>
                          </a:ln>
                          <a:solidFill>
                            <a:srgbClr val="000000"/>
                          </a:solidFill>
                          <a:effectLst/>
                          <a:latin typeface="Arial" pitchFamily="34" charset="0"/>
                          <a:cs typeface="Arial" pitchFamily="34" charset="0"/>
                        </a:rPr>
                        <a:t>Vt</a:t>
                      </a:r>
                      <a:endParaRPr kumimoji="0" lang="en-CA" altLang="en-US" sz="2800" b="0" i="0" u="none" strike="noStrike" cap="none" normalizeH="0" baseline="-25000" dirty="0">
                        <a:ln>
                          <a:noFill/>
                        </a:ln>
                        <a:solidFill>
                          <a:srgbClr val="000000"/>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800" b="0" i="0" u="none" strike="noStrike" cap="none" normalizeH="0" baseline="0" dirty="0">
                          <a:ln>
                            <a:noFill/>
                          </a:ln>
                          <a:solidFill>
                            <a:srgbClr val="000000"/>
                          </a:solidFill>
                          <a:effectLst/>
                          <a:latin typeface="Arial" pitchFamily="34" charset="0"/>
                          <a:cs typeface="Arial" pitchFamily="34" charset="0"/>
                        </a:rPr>
                        <a:t>PEEP</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736723">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1800" b="1" i="0" u="none" strike="noStrike" cap="none" normalizeH="0" baseline="0" dirty="0">
                          <a:ln>
                            <a:noFill/>
                          </a:ln>
                          <a:solidFill>
                            <a:srgbClr val="000000"/>
                          </a:solidFill>
                          <a:effectLst/>
                          <a:latin typeface="Arial" pitchFamily="34" charset="0"/>
                          <a:cs typeface="Arial" pitchFamily="34" charset="0"/>
                        </a:rPr>
                        <a:t>What you can monitor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Arial" pitchFamily="34" charset="0"/>
                        <a:cs typeface="Arial" pitchFamily="34" charset="0"/>
                      </a:endParaRP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800" b="1" i="0" u="none" strike="noStrike" cap="none" normalizeH="0" baseline="0" dirty="0">
                          <a:ln>
                            <a:noFill/>
                          </a:ln>
                          <a:solidFill>
                            <a:srgbClr val="000000"/>
                          </a:solidFill>
                          <a:effectLst/>
                          <a:latin typeface="Arial" pitchFamily="34" charset="0"/>
                          <a:cs typeface="Arial" pitchFamily="34" charset="0"/>
                        </a:rPr>
                        <a:t>Vt Delivered </a:t>
                      </a:r>
                    </a:p>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1800" b="0" i="0" u="none" strike="noStrike" cap="none" normalizeH="0" baseline="0" dirty="0">
                          <a:ln>
                            <a:noFill/>
                          </a:ln>
                          <a:solidFill>
                            <a:srgbClr val="000000"/>
                          </a:solidFill>
                          <a:effectLst/>
                          <a:latin typeface="Arial" pitchFamily="34" charset="0"/>
                          <a:cs typeface="Arial" pitchFamily="34" charset="0"/>
                        </a:rPr>
                        <a:t>If your tidal volume decreases, what do you think is happening?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CA" altLang="en-US" sz="1800" b="0" i="0" u="none" strike="noStrike" cap="none" normalizeH="0" baseline="0" dirty="0">
                        <a:ln>
                          <a:noFill/>
                        </a:ln>
                        <a:solidFill>
                          <a:srgbClr val="000000"/>
                        </a:solidFill>
                        <a:effectLst/>
                        <a:latin typeface="Arial" pitchFamily="34" charset="0"/>
                        <a:cs typeface="Arial" pitchFamily="34" charset="0"/>
                      </a:endParaRP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eaLnBrk="0" hangingPunct="0">
                        <a:spcBef>
                          <a:spcPct val="20000"/>
                        </a:spcBef>
                        <a:buFont typeface="Arial" pitchFamily="34" charset="0"/>
                        <a:defRPr sz="1600">
                          <a:solidFill>
                            <a:schemeClr val="tx1"/>
                          </a:solidFill>
                          <a:latin typeface="Calibri" pitchFamily="34" charset="0"/>
                        </a:defRPr>
                      </a:lvl1pPr>
                      <a:lvl2pPr marL="742950" indent="-285750" eaLnBrk="0" hangingPunct="0">
                        <a:spcBef>
                          <a:spcPct val="20000"/>
                        </a:spcBef>
                        <a:buFont typeface="Arial" pitchFamily="34" charset="0"/>
                        <a:defRPr sz="1400">
                          <a:solidFill>
                            <a:schemeClr val="tx1"/>
                          </a:solidFill>
                          <a:latin typeface="Calibri" pitchFamily="34" charset="0"/>
                        </a:defRPr>
                      </a:lvl2pPr>
                      <a:lvl3pPr marL="1143000" indent="-228600" eaLnBrk="0" hangingPunct="0">
                        <a:spcBef>
                          <a:spcPct val="20000"/>
                        </a:spcBef>
                        <a:buFont typeface="Arial" pitchFamily="34" charset="0"/>
                        <a:defRPr sz="1200">
                          <a:solidFill>
                            <a:schemeClr val="tx1"/>
                          </a:solidFill>
                          <a:latin typeface="Calibri" pitchFamily="34" charset="0"/>
                        </a:defRPr>
                      </a:lvl3pPr>
                      <a:lvl4pPr marL="1600200" indent="-228600" eaLnBrk="0" hangingPunct="0">
                        <a:spcBef>
                          <a:spcPct val="20000"/>
                        </a:spcBef>
                        <a:buFont typeface="Arial" pitchFamily="34" charset="0"/>
                        <a:defRPr sz="1000">
                          <a:solidFill>
                            <a:schemeClr val="tx1"/>
                          </a:solidFill>
                          <a:latin typeface="Calibri" pitchFamily="34" charset="0"/>
                        </a:defRPr>
                      </a:lvl4pPr>
                      <a:lvl5pPr marL="2057400" indent="-228600" eaLnBrk="0" hangingPunct="0">
                        <a:spcBef>
                          <a:spcPct val="20000"/>
                        </a:spcBef>
                        <a:buFont typeface="Arial" pitchFamily="34" charset="0"/>
                        <a:defRPr sz="1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defRPr sz="1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defRPr sz="1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defRPr sz="1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defRPr sz="10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1800" b="1" i="0" u="none" strike="noStrike" cap="none" normalizeH="0" baseline="0" dirty="0">
                          <a:ln>
                            <a:noFill/>
                          </a:ln>
                          <a:solidFill>
                            <a:srgbClr val="000000"/>
                          </a:solidFill>
                          <a:effectLst/>
                          <a:latin typeface="Arial" pitchFamily="34" charset="0"/>
                          <a:cs typeface="Arial" pitchFamily="34" charset="0"/>
                        </a:rPr>
                        <a:t>PIP  Measured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1800" b="0" i="0" u="none" strike="noStrike" cap="none" normalizeH="0" baseline="0" dirty="0">
                          <a:ln>
                            <a:noFill/>
                          </a:ln>
                          <a:solidFill>
                            <a:srgbClr val="000000"/>
                          </a:solidFill>
                          <a:effectLst/>
                          <a:latin typeface="Arial" pitchFamily="34" charset="0"/>
                          <a:cs typeface="Arial" pitchFamily="34" charset="0"/>
                        </a:rPr>
                        <a:t>What do you think an increase in measured airway pressure indicates?</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
        <p:nvSpPr>
          <p:cNvPr id="44055" name="TextBox 7">
            <a:extLst>
              <a:ext uri="{FF2B5EF4-FFF2-40B4-BE49-F238E27FC236}">
                <a16:creationId xmlns:a16="http://schemas.microsoft.com/office/drawing/2014/main" id="{24CFF133-44BA-4F5E-8399-20C45B39C520}"/>
              </a:ext>
            </a:extLst>
          </p:cNvPr>
          <p:cNvSpPr txBox="1">
            <a:spLocks noChangeArrowheads="1"/>
          </p:cNvSpPr>
          <p:nvPr/>
        </p:nvSpPr>
        <p:spPr bwMode="auto">
          <a:xfrm>
            <a:off x="2387459" y="4321463"/>
            <a:ext cx="7699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dirty="0">
                <a:solidFill>
                  <a:prstClr val="black"/>
                </a:solidFill>
                <a:latin typeface="Arial" panose="020B0604020202020204" pitchFamily="34" charset="0"/>
                <a:cs typeface="Arial" panose="020B0604020202020204" pitchFamily="34" charset="0"/>
              </a:rPr>
              <a:t>In every mode of ventilation there are </a:t>
            </a:r>
            <a:r>
              <a:rPr lang="en-CA" altLang="en-US" b="1" dirty="0">
                <a:solidFill>
                  <a:srgbClr val="C0504D"/>
                </a:solidFill>
                <a:latin typeface="Arial" panose="020B0604020202020204" pitchFamily="34" charset="0"/>
                <a:cs typeface="Arial" panose="020B0604020202020204" pitchFamily="34" charset="0"/>
              </a:rPr>
              <a:t>ALARMS</a:t>
            </a:r>
            <a:r>
              <a:rPr lang="en-CA" altLang="en-US" dirty="0">
                <a:solidFill>
                  <a:prstClr val="black"/>
                </a:solidFill>
                <a:latin typeface="Arial" panose="020B0604020202020204" pitchFamily="34" charset="0"/>
                <a:cs typeface="Arial" panose="020B0604020202020204" pitchFamily="34" charset="0"/>
              </a:rPr>
              <a:t> set to keep patient safe.  </a:t>
            </a:r>
          </a:p>
        </p:txBody>
      </p:sp>
      <p:sp>
        <p:nvSpPr>
          <p:cNvPr id="7" name="TextBox 6">
            <a:extLst>
              <a:ext uri="{FF2B5EF4-FFF2-40B4-BE49-F238E27FC236}">
                <a16:creationId xmlns:a16="http://schemas.microsoft.com/office/drawing/2014/main" id="{542C1E9D-F51B-4EE4-8135-0EF4DD18A3FC}"/>
              </a:ext>
            </a:extLst>
          </p:cNvPr>
          <p:cNvSpPr txBox="1"/>
          <p:nvPr/>
        </p:nvSpPr>
        <p:spPr>
          <a:xfrm>
            <a:off x="1828801" y="4712638"/>
            <a:ext cx="8609463" cy="2169825"/>
          </a:xfrm>
          <a:prstGeom prst="rect">
            <a:avLst/>
          </a:prstGeom>
          <a:noFill/>
        </p:spPr>
        <p:txBody>
          <a:bodyPr wrap="square" rtlCol="0">
            <a:spAutoFit/>
          </a:bodyPr>
          <a:lstStyle/>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2 types of </a:t>
            </a:r>
            <a:r>
              <a:rPr lang="en-CA" sz="1500" dirty="0" err="1">
                <a:solidFill>
                  <a:srgbClr val="FF0000"/>
                </a:solidFill>
                <a:highlight>
                  <a:srgbClr val="FFFF00"/>
                </a:highlight>
                <a:latin typeface="Times" panose="02020603050405020304" pitchFamily="18" charset="0"/>
                <a:cs typeface="Times" panose="02020603050405020304" pitchFamily="18" charset="0"/>
              </a:rPr>
              <a:t>ventilatoors</a:t>
            </a:r>
            <a:endParaRPr lang="en-CA" sz="1500" dirty="0">
              <a:solidFill>
                <a:srgbClr val="FF0000"/>
              </a:solidFill>
              <a:highlight>
                <a:srgbClr val="FFFF00"/>
              </a:highlight>
              <a:latin typeface="Times" panose="02020603050405020304" pitchFamily="18" charset="0"/>
              <a:cs typeface="Times" panose="02020603050405020304" pitchFamily="18" charset="0"/>
            </a:endParaRPr>
          </a:p>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Pressure control: you set the RR, pip and peep. You measure how much volume is delivered</a:t>
            </a:r>
          </a:p>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In volume </a:t>
            </a:r>
            <a:r>
              <a:rPr lang="en-CA" sz="1500" dirty="0" err="1">
                <a:solidFill>
                  <a:srgbClr val="FF0000"/>
                </a:solidFill>
                <a:highlight>
                  <a:srgbClr val="FFFF00"/>
                </a:highlight>
                <a:latin typeface="Times" panose="02020603050405020304" pitchFamily="18" charset="0"/>
                <a:cs typeface="Times" panose="02020603050405020304" pitchFamily="18" charset="0"/>
              </a:rPr>
              <a:t>controL</a:t>
            </a:r>
            <a:r>
              <a:rPr lang="en-CA" sz="1500" dirty="0">
                <a:solidFill>
                  <a:srgbClr val="FF0000"/>
                </a:solidFill>
                <a:highlight>
                  <a:srgbClr val="FFFF00"/>
                </a:highlight>
                <a:latin typeface="Times" panose="02020603050405020304" pitchFamily="18" charset="0"/>
                <a:cs typeface="Times" panose="02020603050405020304" pitchFamily="18" charset="0"/>
              </a:rPr>
              <a:t>: you set those things, and you measure the </a:t>
            </a:r>
            <a:r>
              <a:rPr lang="en-CA" sz="1500" dirty="0" err="1">
                <a:solidFill>
                  <a:srgbClr val="FF0000"/>
                </a:solidFill>
                <a:highlight>
                  <a:srgbClr val="FFFF00"/>
                </a:highlight>
                <a:latin typeface="Times" panose="02020603050405020304" pitchFamily="18" charset="0"/>
                <a:cs typeface="Times" panose="02020603050405020304" pitchFamily="18" charset="0"/>
              </a:rPr>
              <a:t>PiP</a:t>
            </a:r>
            <a:r>
              <a:rPr lang="en-CA" sz="1500" dirty="0">
                <a:solidFill>
                  <a:srgbClr val="FF0000"/>
                </a:solidFill>
                <a:highlight>
                  <a:srgbClr val="FFFF00"/>
                </a:highlight>
                <a:latin typeface="Times" panose="02020603050405020304" pitchFamily="18" charset="0"/>
                <a:cs typeface="Times" panose="02020603050405020304" pitchFamily="18" charset="0"/>
              </a:rPr>
              <a:t>!!!! So what happens is lets say you are a pressure control ventilator, and all of a sudden, TIDAL VOLUME starts going down! THE PT IS GETTING STIFFER! SAME AMOUNT OF PRESSURE IS CAUSING LESS CHANGE IN VOLUME! PT IS GETTING SICKER</a:t>
            </a:r>
          </a:p>
          <a:p>
            <a:pPr fontAlgn="base">
              <a:spcBef>
                <a:spcPct val="0"/>
              </a:spcBef>
              <a:spcAft>
                <a:spcPct val="0"/>
              </a:spcAft>
            </a:pPr>
            <a:endParaRPr lang="en-CA" sz="1500" dirty="0">
              <a:solidFill>
                <a:srgbClr val="FF0000"/>
              </a:solidFill>
              <a:highlight>
                <a:srgbClr val="FFFF00"/>
              </a:highlight>
              <a:latin typeface="Times" panose="02020603050405020304" pitchFamily="18" charset="0"/>
              <a:cs typeface="Times" panose="02020603050405020304" pitchFamily="18" charset="0"/>
            </a:endParaRPr>
          </a:p>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If ventilator is supposed to give a certain amount of Vt, but over time the pressure goes up. This is also an issue! Because it takes more pressure to bring in that same amount of volume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2" name="Text Placeholder 1">
            <a:extLst>
              <a:ext uri="{FF2B5EF4-FFF2-40B4-BE49-F238E27FC236}">
                <a16:creationId xmlns:a16="http://schemas.microsoft.com/office/drawing/2014/main" id="{7200C1AF-7D90-4769-A554-E01EACAA6F19}"/>
              </a:ext>
            </a:extLst>
          </p:cNvPr>
          <p:cNvSpPr>
            <a:spLocks noGrp="1"/>
          </p:cNvSpPr>
          <p:nvPr>
            <p:ph type="body" sz="quarter" idx="12"/>
          </p:nvPr>
        </p:nvSpPr>
        <p:spPr/>
        <p:txBody>
          <a:bodyPr/>
          <a:lstStyle/>
          <a:p>
            <a:pPr>
              <a:defRPr/>
            </a:pPr>
            <a:r>
              <a:rPr lang="en-CA" sz="2400" dirty="0"/>
              <a:t>11337 - </a:t>
            </a:r>
            <a:r>
              <a:rPr lang="en-US" sz="2400" dirty="0"/>
              <a:t>List the key respiratory parameters that can be controlled with a ventilator, and explain how these parameters are affected by the patient’s underlying respiratory system physiology.</a:t>
            </a:r>
          </a:p>
          <a:p>
            <a:pPr>
              <a:defRPr/>
            </a:pPr>
            <a:r>
              <a:rPr lang="en-US" sz="2400" dirty="0"/>
              <a:t>11335 - List the indications for mechanical ventilation, and outline when oxygen therapy, invasive ventilation, and non‐invasive ventilation should be used for a patient in acute or chronic respiratory failure.</a:t>
            </a:r>
          </a:p>
          <a:p>
            <a:pPr>
              <a:defRPr/>
            </a:pPr>
            <a:r>
              <a:rPr lang="en-US" sz="2400" dirty="0"/>
              <a:t>12106 - Define mechanical ventilation and the terms “invasive ventilation” and “non‐invasive ventilation”. </a:t>
            </a:r>
          </a:p>
          <a:p>
            <a:pPr>
              <a:buClr>
                <a:srgbClr val="632523"/>
              </a:buClr>
              <a:buFont typeface="Wingdings" pitchFamily="2" charset="2"/>
              <a:buNone/>
              <a:defRPr/>
            </a:pPr>
            <a:endParaRPr lang="en-CA" altLang="en-US" sz="2400" dirty="0"/>
          </a:p>
        </p:txBody>
      </p:sp>
      <p:sp>
        <p:nvSpPr>
          <p:cNvPr id="8195" name="Title 2">
            <a:extLst>
              <a:ext uri="{FF2B5EF4-FFF2-40B4-BE49-F238E27FC236}">
                <a16:creationId xmlns:a16="http://schemas.microsoft.com/office/drawing/2014/main" id="{6A8CD5D5-5E6F-41D7-8265-4B9F4AA863E8}"/>
              </a:ext>
            </a:extLst>
          </p:cNvPr>
          <p:cNvSpPr>
            <a:spLocks noGrp="1"/>
          </p:cNvSpPr>
          <p:nvPr>
            <p:ph type="title"/>
          </p:nvPr>
        </p:nvSpPr>
        <p:spPr/>
        <p:txBody>
          <a:bodyPr/>
          <a:lstStyle/>
          <a:p>
            <a:r>
              <a:rPr lang="en-US" altLang="en-US" sz="2800"/>
              <a:t>Objectives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Placeholder 1">
            <a:extLst>
              <a:ext uri="{FF2B5EF4-FFF2-40B4-BE49-F238E27FC236}">
                <a16:creationId xmlns:a16="http://schemas.microsoft.com/office/drawing/2014/main" id="{E8D12F3C-F2E6-4169-BEAC-FCEBC41051BA}"/>
              </a:ext>
            </a:extLst>
          </p:cNvPr>
          <p:cNvSpPr>
            <a:spLocks noGrp="1"/>
          </p:cNvSpPr>
          <p:nvPr>
            <p:ph type="body" sz="quarter" idx="12"/>
          </p:nvPr>
        </p:nvSpPr>
        <p:spPr>
          <a:xfrm>
            <a:off x="1828800" y="914400"/>
            <a:ext cx="8534400" cy="5257800"/>
          </a:xfrm>
        </p:spPr>
        <p:txBody>
          <a:bodyPr/>
          <a:lstStyle/>
          <a:p>
            <a:pPr>
              <a:buClr>
                <a:srgbClr val="632523"/>
              </a:buClr>
              <a:buFont typeface="Wingdings" pitchFamily="2" charset="2"/>
              <a:buNone/>
            </a:pPr>
            <a:r>
              <a:rPr lang="en-CA" altLang="en-US" sz="1400" dirty="0">
                <a:latin typeface="Arial" panose="020B0604020202020204" pitchFamily="34" charset="0"/>
                <a:cs typeface="Arial" panose="020B0604020202020204" pitchFamily="34" charset="0"/>
              </a:rPr>
              <a:t>Ventilator mode may be either one of or a combination of the following:</a:t>
            </a:r>
          </a:p>
          <a:p>
            <a:pPr>
              <a:buClr>
                <a:srgbClr val="632523"/>
              </a:buClr>
            </a:pPr>
            <a:endParaRPr lang="en-CA" altLang="en-US" sz="1400" b="1" dirty="0">
              <a:latin typeface="Arial" panose="020B0604020202020204" pitchFamily="34" charset="0"/>
              <a:cs typeface="Arial" panose="020B0604020202020204" pitchFamily="34" charset="0"/>
            </a:endParaRPr>
          </a:p>
          <a:p>
            <a:pPr>
              <a:buClr>
                <a:srgbClr val="632523"/>
              </a:buClr>
            </a:pPr>
            <a:r>
              <a:rPr lang="en-CA" altLang="en-US" sz="1400" b="1" dirty="0">
                <a:latin typeface="Arial" panose="020B0604020202020204" pitchFamily="34" charset="0"/>
                <a:cs typeface="Arial" panose="020B0604020202020204" pitchFamily="34" charset="0"/>
              </a:rPr>
              <a:t>Mandatory or Controlled breaths</a:t>
            </a:r>
          </a:p>
          <a:p>
            <a:pPr lvl="1"/>
            <a:r>
              <a:rPr lang="en-CA" altLang="en-US" sz="1400" dirty="0">
                <a:latin typeface="Arial" panose="020B0604020202020204" pitchFamily="34" charset="0"/>
                <a:cs typeface="Arial" panose="020B0604020202020204" pitchFamily="34" charset="0"/>
              </a:rPr>
              <a:t>Machine triggered and timed</a:t>
            </a:r>
          </a:p>
          <a:p>
            <a:pPr lvl="1"/>
            <a:r>
              <a:rPr lang="en-CA" altLang="en-US" sz="1400" dirty="0">
                <a:latin typeface="Arial" panose="020B0604020202020204" pitchFamily="34" charset="0"/>
                <a:cs typeface="Arial" panose="020B0604020202020204" pitchFamily="34" charset="0"/>
              </a:rPr>
              <a:t>Anesthesia or critical care with very sedated patients</a:t>
            </a:r>
          </a:p>
          <a:p>
            <a:pPr lvl="1"/>
            <a:r>
              <a:rPr lang="en-CA" altLang="en-US" sz="1400" dirty="0">
                <a:latin typeface="Arial" panose="020B0604020202020204" pitchFamily="34" charset="0"/>
                <a:cs typeface="Arial" panose="020B0604020202020204" pitchFamily="34" charset="0"/>
              </a:rPr>
              <a:t>This mode is NOT comfortable for a responsive alert patient</a:t>
            </a:r>
          </a:p>
          <a:p>
            <a:pPr lvl="1">
              <a:buFont typeface="Wingdings" pitchFamily="2" charset="2"/>
              <a:buNone/>
            </a:pPr>
            <a:endParaRPr lang="en-CA" altLang="en-US" sz="1400" dirty="0">
              <a:latin typeface="Arial" panose="020B0604020202020204" pitchFamily="34" charset="0"/>
              <a:cs typeface="Arial" panose="020B0604020202020204" pitchFamily="34" charset="0"/>
            </a:endParaRPr>
          </a:p>
          <a:p>
            <a:pPr>
              <a:buClr>
                <a:srgbClr val="632523"/>
              </a:buClr>
            </a:pPr>
            <a:r>
              <a:rPr lang="en-CA" altLang="en-US" sz="1400" b="1" dirty="0">
                <a:latin typeface="Arial" panose="020B0604020202020204" pitchFamily="34" charset="0"/>
                <a:cs typeface="Arial" panose="020B0604020202020204" pitchFamily="34" charset="0"/>
              </a:rPr>
              <a:t>Assisted Breaths</a:t>
            </a:r>
            <a:r>
              <a:rPr lang="en-CA" altLang="en-US" sz="1400" dirty="0">
                <a:latin typeface="Arial" panose="020B0604020202020204" pitchFamily="34" charset="0"/>
                <a:cs typeface="Arial" panose="020B0604020202020204" pitchFamily="34" charset="0"/>
              </a:rPr>
              <a:t>: </a:t>
            </a:r>
          </a:p>
          <a:p>
            <a:pPr lvl="1"/>
            <a:r>
              <a:rPr lang="en-CA" altLang="en-US" sz="1400" dirty="0">
                <a:latin typeface="Arial" panose="020B0604020202020204" pitchFamily="34" charset="0"/>
                <a:cs typeface="Arial" panose="020B0604020202020204" pitchFamily="34" charset="0"/>
              </a:rPr>
              <a:t>Patient triggers the breath but timing of inspiration is determined by the machine</a:t>
            </a:r>
          </a:p>
          <a:p>
            <a:pPr lvl="1"/>
            <a:r>
              <a:rPr lang="en-CA" altLang="en-US" sz="1400" dirty="0">
                <a:latin typeface="Arial" panose="020B0604020202020204" pitchFamily="34" charset="0"/>
                <a:cs typeface="Arial" panose="020B0604020202020204" pitchFamily="34" charset="0"/>
              </a:rPr>
              <a:t>Acute or chronic care applications</a:t>
            </a:r>
          </a:p>
          <a:p>
            <a:pPr lvl="1">
              <a:buFont typeface="Wingdings" pitchFamily="2" charset="2"/>
              <a:buNone/>
            </a:pPr>
            <a:endParaRPr lang="en-CA" altLang="en-US" sz="1400" dirty="0">
              <a:latin typeface="Arial" panose="020B0604020202020204" pitchFamily="34" charset="0"/>
              <a:cs typeface="Arial" panose="020B0604020202020204" pitchFamily="34" charset="0"/>
            </a:endParaRPr>
          </a:p>
          <a:p>
            <a:pPr>
              <a:buClr>
                <a:srgbClr val="632523"/>
              </a:buClr>
            </a:pPr>
            <a:r>
              <a:rPr lang="en-CA" altLang="en-US" sz="1400" b="1" dirty="0">
                <a:latin typeface="Arial" panose="020B0604020202020204" pitchFamily="34" charset="0"/>
                <a:cs typeface="Arial" panose="020B0604020202020204" pitchFamily="34" charset="0"/>
              </a:rPr>
              <a:t>Support Breaths</a:t>
            </a:r>
          </a:p>
          <a:p>
            <a:pPr lvl="1"/>
            <a:r>
              <a:rPr lang="en-CA" altLang="en-US" sz="1400" dirty="0">
                <a:latin typeface="Arial" panose="020B0604020202020204" pitchFamily="34" charset="0"/>
                <a:cs typeface="Arial" panose="020B0604020202020204" pitchFamily="34" charset="0"/>
              </a:rPr>
              <a:t>Patient triggered </a:t>
            </a:r>
          </a:p>
          <a:p>
            <a:pPr lvl="1"/>
            <a:r>
              <a:rPr lang="en-CA" altLang="en-US" sz="1400" dirty="0">
                <a:latin typeface="Arial" panose="020B0604020202020204" pitchFamily="34" charset="0"/>
                <a:cs typeface="Arial" panose="020B0604020202020204" pitchFamily="34" charset="0"/>
              </a:rPr>
              <a:t>The ventilator responds to patient demand and lets patient determine length of inspiration and timing of expiration.</a:t>
            </a:r>
          </a:p>
          <a:p>
            <a:pPr lvl="1"/>
            <a:r>
              <a:rPr lang="en-CA" altLang="en-US" sz="1400" dirty="0">
                <a:latin typeface="Arial" panose="020B0604020202020204" pitchFamily="34" charset="0"/>
                <a:cs typeface="Arial" panose="020B0604020202020204" pitchFamily="34" charset="0"/>
              </a:rPr>
              <a:t>Used to wean from mechanical ventilation or to provide long term support in patient with intact respiratory drive</a:t>
            </a:r>
          </a:p>
        </p:txBody>
      </p:sp>
      <p:sp>
        <p:nvSpPr>
          <p:cNvPr id="46083" name="Title 2">
            <a:extLst>
              <a:ext uri="{FF2B5EF4-FFF2-40B4-BE49-F238E27FC236}">
                <a16:creationId xmlns:a16="http://schemas.microsoft.com/office/drawing/2014/main" id="{2C7B3B95-7E6B-4E8B-90AA-DD5B5AB51FB9}"/>
              </a:ext>
            </a:extLst>
          </p:cNvPr>
          <p:cNvSpPr>
            <a:spLocks noGrp="1"/>
          </p:cNvSpPr>
          <p:nvPr>
            <p:ph type="title"/>
          </p:nvPr>
        </p:nvSpPr>
        <p:spPr/>
        <p:txBody>
          <a:bodyPr/>
          <a:lstStyle/>
          <a:p>
            <a:r>
              <a:rPr lang="en-CA" altLang="en-US"/>
              <a:t>What kind of breaths does the ventilator deliver?</a:t>
            </a:r>
          </a:p>
        </p:txBody>
      </p:sp>
      <p:sp>
        <p:nvSpPr>
          <p:cNvPr id="4" name="Footer Placeholder 3">
            <a:extLst>
              <a:ext uri="{FF2B5EF4-FFF2-40B4-BE49-F238E27FC236}">
                <a16:creationId xmlns:a16="http://schemas.microsoft.com/office/drawing/2014/main" id="{2ECF8109-40CF-46CC-A816-BA731B3A05AB}"/>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sp>
        <p:nvSpPr>
          <p:cNvPr id="5" name="TextBox 4">
            <a:extLst>
              <a:ext uri="{FF2B5EF4-FFF2-40B4-BE49-F238E27FC236}">
                <a16:creationId xmlns:a16="http://schemas.microsoft.com/office/drawing/2014/main" id="{737EC4CF-954B-44B7-90FF-2BF257C6679A}"/>
              </a:ext>
            </a:extLst>
          </p:cNvPr>
          <p:cNvSpPr txBox="1"/>
          <p:nvPr/>
        </p:nvSpPr>
        <p:spPr>
          <a:xfrm>
            <a:off x="1528549" y="5136109"/>
            <a:ext cx="9333932" cy="1246495"/>
          </a:xfrm>
          <a:prstGeom prst="rect">
            <a:avLst/>
          </a:prstGeom>
          <a:noFill/>
        </p:spPr>
        <p:txBody>
          <a:bodyPr wrap="square" rtlCol="0">
            <a:spAutoFit/>
          </a:bodyPr>
          <a:lstStyle/>
          <a:p>
            <a:pPr fontAlgn="base">
              <a:spcBef>
                <a:spcPct val="0"/>
              </a:spcBef>
              <a:spcAft>
                <a:spcPct val="0"/>
              </a:spcAft>
            </a:pPr>
            <a:r>
              <a:rPr lang="en-CA" sz="1500" dirty="0">
                <a:solidFill>
                  <a:srgbClr val="FF0000"/>
                </a:solidFill>
                <a:highlight>
                  <a:srgbClr val="FFFF00"/>
                </a:highlight>
                <a:latin typeface="Times" panose="02020603050405020304" pitchFamily="18" charset="0"/>
                <a:cs typeface="Times" panose="02020603050405020304" pitchFamily="18" charset="0"/>
              </a:rPr>
              <a:t>Ventilators can have many different types of modes:</a:t>
            </a:r>
          </a:p>
          <a:p>
            <a:pPr marL="342900" indent="-342900" fontAlgn="base">
              <a:spcBef>
                <a:spcPct val="0"/>
              </a:spcBef>
              <a:spcAft>
                <a:spcPct val="0"/>
              </a:spcAft>
              <a:buFontTx/>
              <a:buAutoNum type="arabicParenR"/>
            </a:pPr>
            <a:r>
              <a:rPr lang="en-CA" sz="1500" dirty="0">
                <a:solidFill>
                  <a:srgbClr val="FF0000"/>
                </a:solidFill>
                <a:highlight>
                  <a:srgbClr val="FFFF00"/>
                </a:highlight>
                <a:latin typeface="Times" panose="02020603050405020304" pitchFamily="18" charset="0"/>
                <a:cs typeface="Times" panose="02020603050405020304" pitchFamily="18" charset="0"/>
              </a:rPr>
              <a:t>Mandatory/controlled breaths </a:t>
            </a:r>
            <a:r>
              <a:rPr lang="en-CA" sz="1500"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only used in </a:t>
            </a:r>
            <a:r>
              <a:rPr lang="en-CA" sz="1500" dirty="0" err="1">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anasthesia</a:t>
            </a:r>
            <a:r>
              <a:rPr lang="en-CA" sz="1500"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or if </a:t>
            </a:r>
            <a:r>
              <a:rPr lang="en-CA" sz="1500" dirty="0" err="1">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pt</a:t>
            </a:r>
            <a:r>
              <a:rPr lang="en-CA" sz="1500"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cant breath alone. Or else can be uncomfortable</a:t>
            </a:r>
          </a:p>
          <a:p>
            <a:pPr marL="342900" indent="-342900" fontAlgn="base">
              <a:spcBef>
                <a:spcPct val="0"/>
              </a:spcBef>
              <a:spcAft>
                <a:spcPct val="0"/>
              </a:spcAft>
              <a:buFontTx/>
              <a:buAutoNum type="arabicParenR"/>
            </a:pPr>
            <a:r>
              <a:rPr lang="en-CA" sz="1500"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Assisted: when I breath, it helps me!</a:t>
            </a:r>
          </a:p>
          <a:p>
            <a:pPr marL="342900" indent="-342900" fontAlgn="base">
              <a:spcBef>
                <a:spcPct val="0"/>
              </a:spcBef>
              <a:spcAft>
                <a:spcPct val="0"/>
              </a:spcAft>
              <a:buFontTx/>
              <a:buAutoNum type="arabicParenR"/>
            </a:pPr>
            <a:r>
              <a:rPr lang="en-CA" sz="1500"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Supported breaths: </a:t>
            </a:r>
            <a:r>
              <a:rPr lang="en-CA" sz="1500" dirty="0" err="1">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wanna</a:t>
            </a:r>
            <a:r>
              <a:rPr lang="en-CA" sz="1500"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use when someone is being weened off ventilator (how long the person breaths in is up to the </a:t>
            </a:r>
            <a:r>
              <a:rPr lang="en-CA" sz="1500" dirty="0" err="1">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pt</a:t>
            </a:r>
            <a:r>
              <a:rPr lang="en-CA" sz="1500" dirty="0">
                <a:solidFill>
                  <a:srgbClr val="FF0000"/>
                </a:solidFill>
                <a:highlight>
                  <a:srgbClr val="FFFF00"/>
                </a:highlight>
                <a:latin typeface="Times" panose="02020603050405020304" pitchFamily="18" charset="0"/>
                <a:cs typeface="Times" panose="02020603050405020304" pitchFamily="18" charset="0"/>
                <a:sym typeface="Wingdings" panose="05000000000000000000" pitchFamily="2" charset="2"/>
              </a:rPr>
              <a:t>!!! Must have intact resp drive! Pt must decide when to breath! </a:t>
            </a:r>
            <a:endParaRPr lang="en-CA" sz="1500" dirty="0">
              <a:solidFill>
                <a:srgbClr val="FF0000"/>
              </a:solidFill>
              <a:highlight>
                <a:srgbClr val="FFFF00"/>
              </a:highlight>
              <a:latin typeface="Times" panose="02020603050405020304" pitchFamily="18" charset="0"/>
              <a:cs typeface="Times"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a:extLst>
              <a:ext uri="{FF2B5EF4-FFF2-40B4-BE49-F238E27FC236}">
                <a16:creationId xmlns:a16="http://schemas.microsoft.com/office/drawing/2014/main" id="{3FD70022-BBE8-4C0E-B373-184F323DD4E0}"/>
              </a:ext>
            </a:extLst>
          </p:cNvPr>
          <p:cNvSpPr>
            <a:spLocks noGrp="1"/>
          </p:cNvSpPr>
          <p:nvPr>
            <p:ph type="title"/>
          </p:nvPr>
        </p:nvSpPr>
        <p:spPr/>
        <p:txBody>
          <a:bodyPr/>
          <a:lstStyle/>
          <a:p>
            <a:r>
              <a:rPr lang="en-CA" altLang="en-US"/>
              <a:t>SIMV with PEEP and PS</a:t>
            </a:r>
          </a:p>
        </p:txBody>
      </p:sp>
      <p:sp>
        <p:nvSpPr>
          <p:cNvPr id="4" name="Footer Placeholder 3">
            <a:extLst>
              <a:ext uri="{FF2B5EF4-FFF2-40B4-BE49-F238E27FC236}">
                <a16:creationId xmlns:a16="http://schemas.microsoft.com/office/drawing/2014/main" id="{81775AD9-6C04-437B-B00E-FFDA47F56145}"/>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pic>
        <p:nvPicPr>
          <p:cNvPr id="47108" name="Picture 4">
            <a:extLst>
              <a:ext uri="{FF2B5EF4-FFF2-40B4-BE49-F238E27FC236}">
                <a16:creationId xmlns:a16="http://schemas.microsoft.com/office/drawing/2014/main" id="{7F276E0C-D1D0-478D-8C7B-C0F7D06D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638" y="1700214"/>
            <a:ext cx="76200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7">
            <a:extLst>
              <a:ext uri="{FF2B5EF4-FFF2-40B4-BE49-F238E27FC236}">
                <a16:creationId xmlns:a16="http://schemas.microsoft.com/office/drawing/2014/main" id="{00F48E1A-4E9C-4BB3-B6AC-D6DDCD34C0D5}"/>
              </a:ext>
            </a:extLst>
          </p:cNvPr>
          <p:cNvSpPr>
            <a:spLocks noChangeArrowheads="1"/>
          </p:cNvSpPr>
          <p:nvPr/>
        </p:nvSpPr>
        <p:spPr bwMode="auto">
          <a:xfrm>
            <a:off x="2205039" y="3098801"/>
            <a:ext cx="7877175" cy="21558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US" altLang="en-US">
              <a:solidFill>
                <a:prstClr val="black"/>
              </a:solidFill>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A052D2BE-B0F5-4D44-849A-5983730BB587}"/>
              </a:ext>
            </a:extLst>
          </p:cNvPr>
          <p:cNvSpPr>
            <a:spLocks noGrp="1"/>
          </p:cNvSpPr>
          <p:nvPr>
            <p:ph type="body" sz="quarter" idx="12"/>
          </p:nvPr>
        </p:nvSpPr>
        <p:spPr>
          <a:xfrm>
            <a:off x="2279650" y="3532188"/>
            <a:ext cx="7977188" cy="1484312"/>
          </a:xfrm>
        </p:spPr>
        <p:txBody>
          <a:bodyPr/>
          <a:lstStyle/>
          <a:p>
            <a:pPr>
              <a:buFont typeface="Wingdings" pitchFamily="2" charset="2"/>
              <a:buNone/>
              <a:defRPr/>
            </a:pPr>
            <a:r>
              <a:rPr lang="en-CA" b="1" dirty="0"/>
              <a:t>Synchronized intermittent mandatory ventilation with PEEP and pressure support</a:t>
            </a:r>
          </a:p>
          <a:p>
            <a:pPr>
              <a:buFont typeface="Wingdings" pitchFamily="2" charset="2"/>
              <a:buNone/>
              <a:defRPr/>
            </a:pPr>
            <a:r>
              <a:rPr lang="en-CA" dirty="0"/>
              <a:t>is a very common mode used in many critical care units for patients who are even</a:t>
            </a:r>
          </a:p>
          <a:p>
            <a:pPr>
              <a:buFont typeface="Wingdings" pitchFamily="2" charset="2"/>
              <a:buNone/>
              <a:defRPr/>
            </a:pPr>
            <a:r>
              <a:rPr lang="en-CA" dirty="0"/>
              <a:t> slightly aware.  By synchronizing the machine breaths with patient effort and </a:t>
            </a:r>
          </a:p>
          <a:p>
            <a:pPr>
              <a:buFont typeface="Wingdings" pitchFamily="2" charset="2"/>
              <a:buNone/>
              <a:defRPr/>
            </a:pPr>
            <a:r>
              <a:rPr lang="en-CA" dirty="0"/>
              <a:t>allowing for spontaneous breaths the patients is much more comfortable. </a:t>
            </a:r>
          </a:p>
        </p:txBody>
      </p:sp>
      <p:sp>
        <p:nvSpPr>
          <p:cNvPr id="47111" name="Rectangle 8">
            <a:extLst>
              <a:ext uri="{FF2B5EF4-FFF2-40B4-BE49-F238E27FC236}">
                <a16:creationId xmlns:a16="http://schemas.microsoft.com/office/drawing/2014/main" id="{22195A5D-82EA-4A1D-A91D-5E726B2443B6}"/>
              </a:ext>
            </a:extLst>
          </p:cNvPr>
          <p:cNvSpPr>
            <a:spLocks noChangeArrowheads="1"/>
          </p:cNvSpPr>
          <p:nvPr/>
        </p:nvSpPr>
        <p:spPr bwMode="auto">
          <a:xfrm>
            <a:off x="3667126" y="2743200"/>
            <a:ext cx="409575" cy="47783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US" altLang="en-US">
              <a:solidFill>
                <a:prstClr val="black"/>
              </a:solidFill>
              <a:latin typeface="Arial" panose="020B0604020202020204" pitchFamily="34" charset="0"/>
              <a:cs typeface="Arial" panose="020B0604020202020204" pitchFamily="34" charset="0"/>
            </a:endParaRPr>
          </a:p>
        </p:txBody>
      </p:sp>
      <p:sp>
        <p:nvSpPr>
          <p:cNvPr id="47112" name="Rectangle 9">
            <a:extLst>
              <a:ext uri="{FF2B5EF4-FFF2-40B4-BE49-F238E27FC236}">
                <a16:creationId xmlns:a16="http://schemas.microsoft.com/office/drawing/2014/main" id="{014A69A2-57F2-4C72-B298-9D207D1A932D}"/>
              </a:ext>
            </a:extLst>
          </p:cNvPr>
          <p:cNvSpPr>
            <a:spLocks noChangeArrowheads="1"/>
          </p:cNvSpPr>
          <p:nvPr/>
        </p:nvSpPr>
        <p:spPr bwMode="auto">
          <a:xfrm>
            <a:off x="4635500" y="2921001"/>
            <a:ext cx="4967288" cy="44926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US" altLang="en-US">
              <a:solidFill>
                <a:prstClr val="black"/>
              </a:solidFill>
              <a:latin typeface="Arial" panose="020B0604020202020204" pitchFamily="34" charset="0"/>
              <a:cs typeface="Arial" panose="020B0604020202020204" pitchFamily="34" charset="0"/>
            </a:endParaRPr>
          </a:p>
        </p:txBody>
      </p:sp>
      <p:sp>
        <p:nvSpPr>
          <p:cNvPr id="47113" name="Rectangle 10">
            <a:extLst>
              <a:ext uri="{FF2B5EF4-FFF2-40B4-BE49-F238E27FC236}">
                <a16:creationId xmlns:a16="http://schemas.microsoft.com/office/drawing/2014/main" id="{A6FB0F4B-48AE-4EB2-AC3C-A09B93EA5A15}"/>
              </a:ext>
            </a:extLst>
          </p:cNvPr>
          <p:cNvSpPr>
            <a:spLocks noChangeArrowheads="1"/>
          </p:cNvSpPr>
          <p:nvPr/>
        </p:nvSpPr>
        <p:spPr bwMode="auto">
          <a:xfrm>
            <a:off x="8716964" y="2797175"/>
            <a:ext cx="300037" cy="204788"/>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US" altLang="en-US">
              <a:solidFill>
                <a:prstClr val="black"/>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810B031-C0B7-467E-88B4-ADE547D9F8C8}"/>
              </a:ext>
            </a:extLst>
          </p:cNvPr>
          <p:cNvSpPr txBox="1"/>
          <p:nvPr/>
        </p:nvSpPr>
        <p:spPr>
          <a:xfrm>
            <a:off x="1791269" y="5023098"/>
            <a:ext cx="8609463" cy="1200329"/>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Most common types of ventilator modes:</a:t>
            </a:r>
          </a:p>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SIMD </a:t>
            </a: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 if </a:t>
            </a:r>
            <a:r>
              <a:rPr lang="en-CA" dirty="0" err="1">
                <a:solidFill>
                  <a:srgbClr val="FF0000"/>
                </a:solidFill>
                <a:latin typeface="Times" panose="02020603050405020304" pitchFamily="18" charset="0"/>
                <a:cs typeface="Times" panose="02020603050405020304" pitchFamily="18" charset="0"/>
                <a:sym typeface="Wingdings" panose="05000000000000000000" pitchFamily="2" charset="2"/>
              </a:rPr>
              <a:t>pt</a:t>
            </a: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 is slightly aware, this allows for both mandatory and voluntary breaths. So the machine is setting a </a:t>
            </a:r>
            <a:r>
              <a:rPr lang="en-CA" dirty="0" err="1">
                <a:solidFill>
                  <a:srgbClr val="FF0000"/>
                </a:solidFill>
                <a:latin typeface="Times" panose="02020603050405020304" pitchFamily="18" charset="0"/>
                <a:cs typeface="Times" panose="02020603050405020304" pitchFamily="18" charset="0"/>
                <a:sym typeface="Wingdings" panose="05000000000000000000" pitchFamily="2" charset="2"/>
              </a:rPr>
              <a:t>rhythsm</a:t>
            </a: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 for you, but If </a:t>
            </a:r>
            <a:r>
              <a:rPr lang="en-CA" dirty="0" err="1">
                <a:solidFill>
                  <a:srgbClr val="FF0000"/>
                </a:solidFill>
                <a:latin typeface="Times" panose="02020603050405020304" pitchFamily="18" charset="0"/>
                <a:cs typeface="Times" panose="02020603050405020304" pitchFamily="18" charset="0"/>
                <a:sym typeface="Wingdings" panose="05000000000000000000" pitchFamily="2" charset="2"/>
              </a:rPr>
              <a:t>pt</a:t>
            </a:r>
            <a:r>
              <a:rPr lang="en-CA" dirty="0">
                <a:solidFill>
                  <a:srgbClr val="FF0000"/>
                </a:solidFill>
                <a:latin typeface="Times" panose="02020603050405020304" pitchFamily="18" charset="0"/>
                <a:cs typeface="Times" panose="02020603050405020304" pitchFamily="18" charset="0"/>
                <a:sym typeface="Wingdings" panose="05000000000000000000" pitchFamily="2" charset="2"/>
              </a:rPr>
              <a:t> is breathing faster, and he goes independently than the machine, the machine will simply support instead of triggering. </a:t>
            </a:r>
            <a:endParaRPr lang="en-CA" dirty="0">
              <a:solidFill>
                <a:srgbClr val="FF0000"/>
              </a:solidFill>
              <a:latin typeface="Times" panose="02020603050405020304" pitchFamily="18" charset="0"/>
              <a:cs typeface="Times"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2">
            <a:extLst>
              <a:ext uri="{FF2B5EF4-FFF2-40B4-BE49-F238E27FC236}">
                <a16:creationId xmlns:a16="http://schemas.microsoft.com/office/drawing/2014/main" id="{4B65A5D7-96F7-4CEB-B985-7D06E4C86CE2}"/>
              </a:ext>
            </a:extLst>
          </p:cNvPr>
          <p:cNvSpPr>
            <a:spLocks noGrp="1"/>
          </p:cNvSpPr>
          <p:nvPr>
            <p:ph type="title" idx="4294967295"/>
          </p:nvPr>
        </p:nvSpPr>
        <p:spPr>
          <a:xfrm>
            <a:off x="1981200" y="198438"/>
            <a:ext cx="8382000" cy="487362"/>
          </a:xfrm>
        </p:spPr>
        <p:txBody>
          <a:bodyPr/>
          <a:lstStyle/>
          <a:p>
            <a:r>
              <a:rPr lang="en-CA" altLang="en-US"/>
              <a:t>Monitoring</a:t>
            </a:r>
          </a:p>
        </p:txBody>
      </p:sp>
      <p:sp>
        <p:nvSpPr>
          <p:cNvPr id="4" name="Footer Placeholder 3">
            <a:extLst>
              <a:ext uri="{FF2B5EF4-FFF2-40B4-BE49-F238E27FC236}">
                <a16:creationId xmlns:a16="http://schemas.microsoft.com/office/drawing/2014/main" id="{B57AD2CD-C8FE-4287-9D29-292AFA0AE0BB}"/>
              </a:ext>
            </a:extLst>
          </p:cNvPr>
          <p:cNvSpPr txBox="1">
            <a:spLocks noGrp="1"/>
          </p:cNvSpPr>
          <p:nvPr/>
        </p:nvSpPr>
        <p:spPr>
          <a:xfrm>
            <a:off x="1828800" y="6400800"/>
            <a:ext cx="8229600" cy="457200"/>
          </a:xfrm>
          <a:prstGeom prst="rect">
            <a:avLst/>
          </a:prstGeom>
          <a:noFill/>
        </p:spPr>
        <p:txBody>
          <a:bodyPr anchor="ctr"/>
          <a:lstStyle/>
          <a:p>
            <a:pPr>
              <a:defRPr/>
            </a:pPr>
            <a:r>
              <a:rPr lang="en-CA" sz="1200" dirty="0">
                <a:solidFill>
                  <a:prstClr val="white"/>
                </a:solidFill>
                <a:latin typeface="Calibri"/>
                <a:cs typeface="Arial" panose="020B0604020202020204" pitchFamily="34" charset="0"/>
              </a:rPr>
              <a:t>[Unit name – Lecture title – Prof name]</a:t>
            </a:r>
            <a:endParaRPr lang="en-US" sz="1200" dirty="0">
              <a:solidFill>
                <a:prstClr val="white"/>
              </a:solidFill>
              <a:latin typeface="Calibri"/>
              <a:cs typeface="Arial" panose="020B0604020202020204" pitchFamily="34" charset="0"/>
            </a:endParaRPr>
          </a:p>
        </p:txBody>
      </p:sp>
      <p:sp>
        <p:nvSpPr>
          <p:cNvPr id="48132" name="AutoShape 2">
            <a:extLst>
              <a:ext uri="{FF2B5EF4-FFF2-40B4-BE49-F238E27FC236}">
                <a16:creationId xmlns:a16="http://schemas.microsoft.com/office/drawing/2014/main" id="{C4067481-55D0-40D3-A3F1-65F0D70D9EBE}"/>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pic>
        <p:nvPicPr>
          <p:cNvPr id="48133" name="Picture 4">
            <a:extLst>
              <a:ext uri="{FF2B5EF4-FFF2-40B4-BE49-F238E27FC236}">
                <a16:creationId xmlns:a16="http://schemas.microsoft.com/office/drawing/2014/main" id="{64F08556-22F1-4FEE-8237-E3708F5A2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162315"/>
            <a:ext cx="6705600" cy="437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1A58AD8-1AE4-4BF1-9FF5-C9D08E87DD17}"/>
              </a:ext>
            </a:extLst>
          </p:cNvPr>
          <p:cNvSpPr txBox="1"/>
          <p:nvPr/>
        </p:nvSpPr>
        <p:spPr>
          <a:xfrm>
            <a:off x="1855789" y="1033463"/>
            <a:ext cx="2689225" cy="64611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fontAlgn="base">
              <a:spcBef>
                <a:spcPct val="0"/>
              </a:spcBef>
              <a:spcAft>
                <a:spcPct val="0"/>
              </a:spcAft>
              <a:defRPr/>
            </a:pPr>
            <a:r>
              <a:rPr lang="en-CA" dirty="0">
                <a:solidFill>
                  <a:prstClr val="black"/>
                </a:solidFill>
                <a:latin typeface="Calibri"/>
              </a:rPr>
              <a:t>Observe and Assess with your own eyes!</a:t>
            </a:r>
          </a:p>
        </p:txBody>
      </p:sp>
      <p:sp>
        <p:nvSpPr>
          <p:cNvPr id="2" name="Rectangle 1">
            <a:extLst>
              <a:ext uri="{FF2B5EF4-FFF2-40B4-BE49-F238E27FC236}">
                <a16:creationId xmlns:a16="http://schemas.microsoft.com/office/drawing/2014/main" id="{86D2F58C-7876-4693-8048-CC63767813BA}"/>
              </a:ext>
            </a:extLst>
          </p:cNvPr>
          <p:cNvSpPr/>
          <p:nvPr/>
        </p:nvSpPr>
        <p:spPr>
          <a:xfrm>
            <a:off x="1763422" y="5706546"/>
            <a:ext cx="8294978" cy="369332"/>
          </a:xfrm>
          <a:prstGeom prst="rect">
            <a:avLst/>
          </a:prstGeom>
        </p:spPr>
        <p:txBody>
          <a:bodyPr wrap="square">
            <a:spAutoFit/>
          </a:bodyPr>
          <a:lstStyle/>
          <a:p>
            <a:pPr fontAlgn="base">
              <a:spcBef>
                <a:spcPct val="0"/>
              </a:spcBef>
              <a:spcAft>
                <a:spcPct val="0"/>
              </a:spcAft>
            </a:pPr>
            <a:endParaRPr lang="en-CA" dirty="0">
              <a:solidFill>
                <a:srgbClr val="FF000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536DAFC-9724-4633-9EC8-BD197DE19C24}"/>
              </a:ext>
            </a:extLst>
          </p:cNvPr>
          <p:cNvSpPr/>
          <p:nvPr/>
        </p:nvSpPr>
        <p:spPr>
          <a:xfrm>
            <a:off x="1763422" y="5012257"/>
            <a:ext cx="8294978" cy="1600438"/>
          </a:xfrm>
          <a:prstGeom prst="rect">
            <a:avLst/>
          </a:prstGeom>
        </p:spPr>
        <p:txBody>
          <a:bodyPr wrap="square">
            <a:spAutoFit/>
          </a:bodyPr>
          <a:lstStyle/>
          <a:p>
            <a:pPr fontAlgn="base">
              <a:spcBef>
                <a:spcPct val="0"/>
              </a:spcBef>
              <a:spcAft>
                <a:spcPct val="0"/>
              </a:spcAft>
            </a:pPr>
            <a:r>
              <a:rPr lang="en-CA" sz="1400" dirty="0">
                <a:solidFill>
                  <a:srgbClr val="FF0000"/>
                </a:solidFill>
                <a:highlight>
                  <a:srgbClr val="FFFF00"/>
                </a:highlight>
                <a:latin typeface="Arial" panose="020B0604020202020204" pitchFamily="34" charset="0"/>
                <a:cs typeface="Arial" panose="020B0604020202020204" pitchFamily="34" charset="0"/>
              </a:rPr>
              <a:t>Must monitor the </a:t>
            </a:r>
            <a:r>
              <a:rPr lang="en-CA" sz="1400" dirty="0" err="1">
                <a:solidFill>
                  <a:srgbClr val="FF0000"/>
                </a:solidFill>
                <a:highlight>
                  <a:srgbClr val="FFFF00"/>
                </a:highlight>
                <a:latin typeface="Arial" panose="020B0604020202020204" pitchFamily="34" charset="0"/>
                <a:cs typeface="Arial" panose="020B0604020202020204" pitchFamily="34" charset="0"/>
              </a:rPr>
              <a:t>pt</a:t>
            </a:r>
            <a:r>
              <a:rPr lang="en-CA" sz="1400" dirty="0">
                <a:solidFill>
                  <a:srgbClr val="FF0000"/>
                </a:solidFill>
                <a:highlight>
                  <a:srgbClr val="FFFF00"/>
                </a:highlight>
                <a:latin typeface="Arial" panose="020B0604020202020204" pitchFamily="34" charset="0"/>
                <a:cs typeface="Arial" panose="020B0604020202020204" pitchFamily="34" charset="0"/>
              </a:rPr>
              <a:t> to see if the ventilation is working well! Must look at the </a:t>
            </a:r>
            <a:r>
              <a:rPr lang="en-CA" sz="1400" dirty="0" err="1">
                <a:solidFill>
                  <a:srgbClr val="FF0000"/>
                </a:solidFill>
                <a:highlight>
                  <a:srgbClr val="FFFF00"/>
                </a:highlight>
                <a:latin typeface="Arial" panose="020B0604020202020204" pitchFamily="34" charset="0"/>
                <a:cs typeface="Arial" panose="020B0604020202020204" pitchFamily="34" charset="0"/>
              </a:rPr>
              <a:t>pt</a:t>
            </a:r>
            <a:endParaRPr lang="en-CA" sz="1400" dirty="0">
              <a:solidFill>
                <a:srgbClr val="FF0000"/>
              </a:solidFill>
              <a:highlight>
                <a:srgbClr val="FFFF00"/>
              </a:highlight>
              <a:latin typeface="Arial" panose="020B0604020202020204" pitchFamily="34" charset="0"/>
              <a:cs typeface="Arial" panose="020B0604020202020204" pitchFamily="34" charset="0"/>
            </a:endParaRPr>
          </a:p>
          <a:p>
            <a:pPr marL="342900" indent="-342900" fontAlgn="base">
              <a:spcBef>
                <a:spcPct val="0"/>
              </a:spcBef>
              <a:spcAft>
                <a:spcPct val="0"/>
              </a:spcAft>
              <a:buFontTx/>
              <a:buAutoNum type="arabicParenR"/>
            </a:pPr>
            <a:r>
              <a:rPr lang="en-CA" sz="1400" dirty="0">
                <a:solidFill>
                  <a:srgbClr val="FF0000"/>
                </a:solidFill>
                <a:highlight>
                  <a:srgbClr val="FFFF00"/>
                </a:highlight>
                <a:latin typeface="Arial" panose="020B0604020202020204" pitchFamily="34" charset="0"/>
                <a:cs typeface="Arial" panose="020B0604020202020204" pitchFamily="34" charset="0"/>
              </a:rPr>
              <a:t>Accessory muscle use</a:t>
            </a:r>
          </a:p>
          <a:p>
            <a:pPr marL="342900" indent="-342900" fontAlgn="base">
              <a:spcBef>
                <a:spcPct val="0"/>
              </a:spcBef>
              <a:spcAft>
                <a:spcPct val="0"/>
              </a:spcAft>
              <a:buFontTx/>
              <a:buAutoNum type="arabicParenR"/>
            </a:pPr>
            <a:r>
              <a:rPr lang="en-CA" sz="1400" dirty="0">
                <a:solidFill>
                  <a:srgbClr val="FF0000"/>
                </a:solidFill>
                <a:highlight>
                  <a:srgbClr val="FFFF00"/>
                </a:highlight>
                <a:latin typeface="Arial" panose="020B0604020202020204" pitchFamily="34" charset="0"/>
                <a:cs typeface="Arial" panose="020B0604020202020204" pitchFamily="34" charset="0"/>
              </a:rPr>
              <a:t>Tachypnea</a:t>
            </a:r>
          </a:p>
          <a:p>
            <a:pPr marL="342900" indent="-342900" fontAlgn="base">
              <a:spcBef>
                <a:spcPct val="0"/>
              </a:spcBef>
              <a:spcAft>
                <a:spcPct val="0"/>
              </a:spcAft>
              <a:buFontTx/>
              <a:buAutoNum type="arabicParenR"/>
            </a:pPr>
            <a:r>
              <a:rPr lang="en-CA" sz="1400" dirty="0">
                <a:solidFill>
                  <a:srgbClr val="FF0000"/>
                </a:solidFill>
                <a:highlight>
                  <a:srgbClr val="FFFF00"/>
                </a:highlight>
                <a:latin typeface="Arial" panose="020B0604020202020204" pitchFamily="34" charset="0"/>
                <a:cs typeface="Arial" panose="020B0604020202020204" pitchFamily="34" charset="0"/>
              </a:rPr>
              <a:t>If ventilator is working against the </a:t>
            </a:r>
            <a:r>
              <a:rPr lang="en-CA" sz="1400" dirty="0" err="1">
                <a:solidFill>
                  <a:srgbClr val="FF0000"/>
                </a:solidFill>
                <a:highlight>
                  <a:srgbClr val="FFFF00"/>
                </a:highlight>
                <a:latin typeface="Arial" panose="020B0604020202020204" pitchFamily="34" charset="0"/>
                <a:cs typeface="Arial" panose="020B0604020202020204" pitchFamily="34" charset="0"/>
              </a:rPr>
              <a:t>pt</a:t>
            </a:r>
            <a:r>
              <a:rPr lang="en-CA" sz="1400" dirty="0">
                <a:solidFill>
                  <a:srgbClr val="FF0000"/>
                </a:solidFill>
                <a:highlight>
                  <a:srgbClr val="FFFF00"/>
                </a:highlight>
                <a:latin typeface="Arial" panose="020B0604020202020204" pitchFamily="34" charset="0"/>
                <a:cs typeface="Arial" panose="020B0604020202020204" pitchFamily="34" charset="0"/>
              </a:rPr>
              <a:t>, you </a:t>
            </a:r>
            <a:r>
              <a:rPr lang="en-CA" sz="1400" dirty="0" err="1">
                <a:solidFill>
                  <a:srgbClr val="FF0000"/>
                </a:solidFill>
                <a:highlight>
                  <a:srgbClr val="FFFF00"/>
                </a:highlight>
                <a:latin typeface="Arial" panose="020B0604020202020204" pitchFamily="34" charset="0"/>
                <a:cs typeface="Arial" panose="020B0604020202020204" pitchFamily="34" charset="0"/>
              </a:rPr>
              <a:t>ewill</a:t>
            </a:r>
            <a:r>
              <a:rPr lang="en-CA" sz="1400" dirty="0">
                <a:solidFill>
                  <a:srgbClr val="FF0000"/>
                </a:solidFill>
                <a:highlight>
                  <a:srgbClr val="FFFF00"/>
                </a:highlight>
                <a:latin typeface="Arial" panose="020B0604020202020204" pitchFamily="34" charset="0"/>
                <a:cs typeface="Arial" panose="020B0604020202020204" pitchFamily="34" charset="0"/>
              </a:rPr>
              <a:t> get PARADOXICAL breathing</a:t>
            </a:r>
          </a:p>
          <a:p>
            <a:pPr marL="342900" indent="-342900" fontAlgn="base">
              <a:spcBef>
                <a:spcPct val="0"/>
              </a:spcBef>
              <a:spcAft>
                <a:spcPct val="0"/>
              </a:spcAft>
              <a:buFontTx/>
              <a:buAutoNum type="arabicParenR"/>
            </a:pPr>
            <a:r>
              <a:rPr lang="en-CA" sz="1400" dirty="0">
                <a:solidFill>
                  <a:srgbClr val="FF0000"/>
                </a:solidFill>
                <a:highlight>
                  <a:srgbClr val="FFFF00"/>
                </a:highlight>
                <a:latin typeface="Arial" panose="020B0604020202020204" pitchFamily="34" charset="0"/>
                <a:cs typeface="Arial" panose="020B0604020202020204" pitchFamily="34" charset="0"/>
              </a:rPr>
              <a:t>Cyanosis (rare/late)</a:t>
            </a:r>
          </a:p>
          <a:p>
            <a:pPr marL="342900" indent="-342900" fontAlgn="base">
              <a:spcBef>
                <a:spcPct val="0"/>
              </a:spcBef>
              <a:spcAft>
                <a:spcPct val="0"/>
              </a:spcAft>
              <a:buFontTx/>
              <a:buAutoNum type="arabicParenR"/>
            </a:pPr>
            <a:r>
              <a:rPr lang="en-CA" sz="1400" dirty="0" err="1">
                <a:solidFill>
                  <a:srgbClr val="FF0000"/>
                </a:solidFill>
                <a:highlight>
                  <a:srgbClr val="FFFF00"/>
                </a:highlight>
                <a:latin typeface="Arial" panose="020B0604020202020204" pitchFamily="34" charset="0"/>
                <a:cs typeface="Arial" panose="020B0604020202020204" pitchFamily="34" charset="0"/>
              </a:rPr>
              <a:t>Diupheresis</a:t>
            </a:r>
            <a:endParaRPr lang="en-CA" sz="1400" dirty="0">
              <a:solidFill>
                <a:srgbClr val="FF0000"/>
              </a:solidFill>
              <a:highlight>
                <a:srgbClr val="FFFF00"/>
              </a:highlight>
              <a:latin typeface="Arial" panose="020B0604020202020204" pitchFamily="34" charset="0"/>
              <a:cs typeface="Arial" panose="020B0604020202020204" pitchFamily="34" charset="0"/>
            </a:endParaRPr>
          </a:p>
          <a:p>
            <a:pPr marL="342900" indent="-342900" fontAlgn="base">
              <a:spcBef>
                <a:spcPct val="0"/>
              </a:spcBef>
              <a:spcAft>
                <a:spcPct val="0"/>
              </a:spcAft>
              <a:buFontTx/>
              <a:buAutoNum type="arabicParenR"/>
            </a:pPr>
            <a:r>
              <a:rPr lang="en-CA" sz="1400" dirty="0">
                <a:solidFill>
                  <a:srgbClr val="FF0000"/>
                </a:solidFill>
                <a:highlight>
                  <a:srgbClr val="FFFF00"/>
                </a:highlight>
                <a:latin typeface="Arial" panose="020B0604020202020204" pitchFamily="34" charset="0"/>
                <a:cs typeface="Arial" panose="020B0604020202020204" pitchFamily="34" charset="0"/>
              </a:rPr>
              <a:t>Nasal flaring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9E7285B7-4C60-427E-8F4E-D728E2F6678F}"/>
              </a:ext>
            </a:extLst>
          </p:cNvPr>
          <p:cNvSpPr>
            <a:spLocks noGrp="1"/>
          </p:cNvSpPr>
          <p:nvPr>
            <p:ph type="title" idx="4294967295"/>
          </p:nvPr>
        </p:nvSpPr>
        <p:spPr/>
        <p:txBody>
          <a:bodyPr/>
          <a:lstStyle/>
          <a:p>
            <a:r>
              <a:rPr lang="en-US" altLang="en-US"/>
              <a:t>Controlling the Patient’s PCO</a:t>
            </a:r>
            <a:r>
              <a:rPr lang="en-US" altLang="en-US" baseline="-25000"/>
              <a:t>2</a:t>
            </a:r>
            <a:endParaRPr lang="en-CA" altLang="en-US" baseline="-25000"/>
          </a:p>
        </p:txBody>
      </p:sp>
      <p:sp>
        <p:nvSpPr>
          <p:cNvPr id="49155" name="Rectangle 3">
            <a:extLst>
              <a:ext uri="{FF2B5EF4-FFF2-40B4-BE49-F238E27FC236}">
                <a16:creationId xmlns:a16="http://schemas.microsoft.com/office/drawing/2014/main" id="{8BC84393-47AA-4734-B144-AE8D3DC3AC56}"/>
              </a:ext>
            </a:extLst>
          </p:cNvPr>
          <p:cNvSpPr>
            <a:spLocks noGrp="1"/>
          </p:cNvSpPr>
          <p:nvPr>
            <p:ph type="body" idx="4294967295"/>
          </p:nvPr>
        </p:nvSpPr>
        <p:spPr>
          <a:xfrm>
            <a:off x="1960563" y="4421188"/>
            <a:ext cx="8229600" cy="1314450"/>
          </a:xfrm>
        </p:spPr>
        <p:txBody>
          <a:bodyPr/>
          <a:lstStyle/>
          <a:p>
            <a:r>
              <a:rPr lang="en-US" altLang="en-US" sz="2000">
                <a:solidFill>
                  <a:srgbClr val="800000"/>
                </a:solidFill>
              </a:rPr>
              <a:t>Patient’s PaCO</a:t>
            </a:r>
            <a:r>
              <a:rPr lang="en-US" altLang="en-US" sz="2000" baseline="-25000">
                <a:solidFill>
                  <a:srgbClr val="800000"/>
                </a:solidFill>
              </a:rPr>
              <a:t>2</a:t>
            </a:r>
            <a:r>
              <a:rPr lang="en-US" altLang="en-US" sz="2000">
                <a:solidFill>
                  <a:srgbClr val="800000"/>
                </a:solidFill>
              </a:rPr>
              <a:t> can be controlled by adjusting respiratory rate or tidal volume</a:t>
            </a:r>
          </a:p>
          <a:p>
            <a:r>
              <a:rPr lang="en-US" altLang="en-US" sz="2000">
                <a:solidFill>
                  <a:srgbClr val="800000"/>
                </a:solidFill>
              </a:rPr>
              <a:t>Given simple, inverse relationship, doubling Respiratory Rate or tidal volume will halve patient’s PaCO</a:t>
            </a:r>
            <a:r>
              <a:rPr lang="en-US" altLang="en-US" sz="2000" baseline="-25000">
                <a:solidFill>
                  <a:srgbClr val="800000"/>
                </a:solidFill>
              </a:rPr>
              <a:t>2</a:t>
            </a:r>
            <a:endParaRPr lang="en-CA" altLang="en-US" sz="2000" baseline="-25000">
              <a:solidFill>
                <a:srgbClr val="800000"/>
              </a:solidFill>
            </a:endParaRPr>
          </a:p>
        </p:txBody>
      </p:sp>
      <p:sp>
        <p:nvSpPr>
          <p:cNvPr id="49156" name="Text Box 4">
            <a:extLst>
              <a:ext uri="{FF2B5EF4-FFF2-40B4-BE49-F238E27FC236}">
                <a16:creationId xmlns:a16="http://schemas.microsoft.com/office/drawing/2014/main" id="{7EDCF07A-C15D-4CD7-A066-9066E0C1FB42}"/>
              </a:ext>
            </a:extLst>
          </p:cNvPr>
          <p:cNvSpPr txBox="1">
            <a:spLocks noChangeArrowheads="1"/>
          </p:cNvSpPr>
          <p:nvPr/>
        </p:nvSpPr>
        <p:spPr bwMode="auto">
          <a:xfrm>
            <a:off x="2293939" y="2465389"/>
            <a:ext cx="77311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eaLnBrk="0" fontAlgn="base" hangingPunct="0">
              <a:spcAft>
                <a:spcPct val="0"/>
              </a:spcAft>
              <a:buNone/>
              <a:defRPr/>
            </a:pPr>
            <a:r>
              <a:rPr lang="en-US" altLang="en-US" sz="2000" b="1">
                <a:solidFill>
                  <a:prstClr val="black"/>
                </a:solidFill>
                <a:latin typeface="Arial" panose="020B0604020202020204" pitchFamily="34" charset="0"/>
                <a:cs typeface="Arial" panose="020B0604020202020204" pitchFamily="34" charset="0"/>
              </a:rPr>
              <a:t>PaCO</a:t>
            </a:r>
            <a:r>
              <a:rPr lang="en-US" altLang="en-US" sz="2000" b="1" baseline="-25000">
                <a:solidFill>
                  <a:prstClr val="black"/>
                </a:solidFill>
                <a:latin typeface="Arial" panose="020B0604020202020204" pitchFamily="34" charset="0"/>
                <a:cs typeface="Arial" panose="020B0604020202020204" pitchFamily="34" charset="0"/>
              </a:rPr>
              <a:t>2</a:t>
            </a:r>
            <a:r>
              <a:rPr lang="en-US" altLang="en-US" sz="2000" b="1">
                <a:solidFill>
                  <a:prstClr val="black"/>
                </a:solidFill>
                <a:latin typeface="Arial" panose="020B0604020202020204" pitchFamily="34" charset="0"/>
                <a:cs typeface="Arial" panose="020B0604020202020204" pitchFamily="34" charset="0"/>
              </a:rPr>
              <a:t>  </a:t>
            </a:r>
            <a:r>
              <a:rPr lang="el-GR" altLang="en-US" sz="2000" b="1">
                <a:solidFill>
                  <a:prstClr val="black"/>
                </a:solidFill>
                <a:latin typeface="Arial" panose="020B0604020202020204" pitchFamily="34" charset="0"/>
                <a:cs typeface="Arial" panose="020B0604020202020204" pitchFamily="34" charset="0"/>
              </a:rPr>
              <a:t>α</a:t>
            </a:r>
            <a:r>
              <a:rPr lang="en-US" altLang="en-US" sz="2000" b="1">
                <a:solidFill>
                  <a:prstClr val="black"/>
                </a:solidFill>
                <a:latin typeface="Arial" panose="020B0604020202020204" pitchFamily="34" charset="0"/>
                <a:cs typeface="Arial" panose="020B0604020202020204" pitchFamily="34" charset="0"/>
              </a:rPr>
              <a:t>  </a:t>
            </a:r>
            <a:r>
              <a:rPr lang="en-US" altLang="en-US" sz="2000" b="1" u="sng">
                <a:solidFill>
                  <a:prstClr val="black"/>
                </a:solidFill>
                <a:latin typeface="Arial" panose="020B0604020202020204" pitchFamily="34" charset="0"/>
                <a:cs typeface="Arial" panose="020B0604020202020204" pitchFamily="34" charset="0"/>
              </a:rPr>
              <a:t>Patient’s production of CO</a:t>
            </a:r>
            <a:r>
              <a:rPr lang="en-US" altLang="en-US" sz="2000" b="1" baseline="-10000">
                <a:solidFill>
                  <a:prstClr val="black"/>
                </a:solidFill>
                <a:latin typeface="Arial" panose="020B0604020202020204" pitchFamily="34" charset="0"/>
                <a:cs typeface="Arial" panose="020B0604020202020204" pitchFamily="34" charset="0"/>
              </a:rPr>
              <a:t>2</a:t>
            </a:r>
            <a:r>
              <a:rPr lang="en-US" altLang="en-US" sz="2000" b="1" u="sng">
                <a:solidFill>
                  <a:prstClr val="black"/>
                </a:solidFill>
                <a:latin typeface="Arial" panose="020B0604020202020204" pitchFamily="34" charset="0"/>
                <a:cs typeface="Arial" panose="020B0604020202020204" pitchFamily="34" charset="0"/>
              </a:rPr>
              <a:t> (VCO</a:t>
            </a:r>
            <a:r>
              <a:rPr lang="en-US" altLang="en-US" sz="2000" b="1" baseline="-10000">
                <a:solidFill>
                  <a:prstClr val="black"/>
                </a:solidFill>
                <a:latin typeface="Arial" panose="020B0604020202020204" pitchFamily="34" charset="0"/>
                <a:cs typeface="Arial" panose="020B0604020202020204" pitchFamily="34" charset="0"/>
              </a:rPr>
              <a:t>2</a:t>
            </a:r>
            <a:r>
              <a:rPr lang="en-US" altLang="en-US" sz="2000" b="1" u="sng">
                <a:solidFill>
                  <a:prstClr val="black"/>
                </a:solidFill>
                <a:latin typeface="Arial" panose="020B0604020202020204" pitchFamily="34" charset="0"/>
                <a:cs typeface="Arial" panose="020B0604020202020204" pitchFamily="34" charset="0"/>
              </a:rPr>
              <a:t>)</a:t>
            </a:r>
          </a:p>
          <a:p>
            <a:pPr fontAlgn="base">
              <a:spcBef>
                <a:spcPct val="0"/>
              </a:spcBef>
              <a:spcAft>
                <a:spcPct val="0"/>
              </a:spcAft>
              <a:buNone/>
              <a:defRPr/>
            </a:pPr>
            <a:r>
              <a:rPr lang="en-US" altLang="en-US" sz="2000" b="1">
                <a:solidFill>
                  <a:prstClr val="black"/>
                </a:solidFill>
                <a:latin typeface="Arial" panose="020B0604020202020204" pitchFamily="34" charset="0"/>
                <a:cs typeface="Arial" panose="020B0604020202020204" pitchFamily="34" charset="0"/>
              </a:rPr>
              <a:t>                              Ventilation (V</a:t>
            </a:r>
            <a:r>
              <a:rPr lang="en-US" altLang="en-US" sz="2000" b="1" baseline="-25000">
                <a:solidFill>
                  <a:prstClr val="black"/>
                </a:solidFill>
                <a:latin typeface="Arial" panose="020B0604020202020204" pitchFamily="34" charset="0"/>
                <a:cs typeface="Arial" panose="020B0604020202020204" pitchFamily="34" charset="0"/>
              </a:rPr>
              <a:t>E</a:t>
            </a:r>
            <a:r>
              <a:rPr lang="en-US" altLang="en-US" sz="2000" b="1">
                <a:solidFill>
                  <a:prstClr val="black"/>
                </a:solidFill>
                <a:latin typeface="Arial" panose="020B0604020202020204" pitchFamily="34" charset="0"/>
                <a:cs typeface="Arial" panose="020B0604020202020204" pitchFamily="34" charset="0"/>
              </a:rPr>
              <a:t>)</a:t>
            </a:r>
          </a:p>
          <a:p>
            <a:pPr fontAlgn="base">
              <a:spcBef>
                <a:spcPct val="0"/>
              </a:spcBef>
              <a:spcAft>
                <a:spcPct val="0"/>
              </a:spcAft>
              <a:buNone/>
              <a:defRPr/>
            </a:pPr>
            <a:endParaRPr lang="en-US" altLang="en-US" sz="2000" b="1">
              <a:solidFill>
                <a:prstClr val="black"/>
              </a:solidFill>
              <a:latin typeface="Arial" panose="020B0604020202020204" pitchFamily="34" charset="0"/>
              <a:cs typeface="Arial" panose="020B0604020202020204" pitchFamily="34" charset="0"/>
            </a:endParaRPr>
          </a:p>
          <a:p>
            <a:pPr fontAlgn="base">
              <a:spcBef>
                <a:spcPct val="0"/>
              </a:spcBef>
              <a:spcAft>
                <a:spcPct val="0"/>
              </a:spcAft>
              <a:buNone/>
              <a:defRPr/>
            </a:pPr>
            <a:r>
              <a:rPr lang="en-US" altLang="en-US" sz="2000" b="1">
                <a:solidFill>
                  <a:prstClr val="black"/>
                </a:solidFill>
                <a:latin typeface="Arial" panose="020B0604020202020204" pitchFamily="34" charset="0"/>
                <a:cs typeface="Arial" panose="020B0604020202020204" pitchFamily="34" charset="0"/>
              </a:rPr>
              <a:t>Ventilation = Respiratory Rate x Tidal Volume (VT)</a:t>
            </a:r>
            <a:endParaRPr lang="en-CA" altLang="en-US" sz="2000" b="1">
              <a:solidFill>
                <a:prstClr val="black"/>
              </a:solidFill>
              <a:latin typeface="Arial" panose="020B0604020202020204" pitchFamily="34" charset="0"/>
              <a:cs typeface="Arial" panose="020B0604020202020204" pitchFamily="34" charset="0"/>
            </a:endParaRPr>
          </a:p>
        </p:txBody>
      </p:sp>
      <p:sp>
        <p:nvSpPr>
          <p:cNvPr id="49157" name="Text Box 7">
            <a:extLst>
              <a:ext uri="{FF2B5EF4-FFF2-40B4-BE49-F238E27FC236}">
                <a16:creationId xmlns:a16="http://schemas.microsoft.com/office/drawing/2014/main" id="{8D8C19DF-236B-42BF-9700-D85E863268DE}"/>
              </a:ext>
            </a:extLst>
          </p:cNvPr>
          <p:cNvSpPr txBox="1">
            <a:spLocks noChangeArrowheads="1"/>
          </p:cNvSpPr>
          <p:nvPr/>
        </p:nvSpPr>
        <p:spPr bwMode="auto">
          <a:xfrm>
            <a:off x="5133975" y="1154113"/>
            <a:ext cx="247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US" altLang="en-US">
                <a:solidFill>
                  <a:prstClr val="black"/>
                </a:solidFill>
                <a:latin typeface="Arial" panose="020B0604020202020204" pitchFamily="34" charset="0"/>
                <a:cs typeface="Arial" panose="020B0604020202020204" pitchFamily="34" charset="0"/>
              </a:rPr>
              <a:t>.</a:t>
            </a:r>
            <a:endParaRPr lang="en-CA" altLang="en-US">
              <a:solidFill>
                <a:prstClr val="black"/>
              </a:solidFill>
              <a:latin typeface="Arial" panose="020B0604020202020204" pitchFamily="34" charset="0"/>
              <a:cs typeface="Arial" panose="020B0604020202020204" pitchFamily="34" charset="0"/>
            </a:endParaRPr>
          </a:p>
        </p:txBody>
      </p:sp>
      <p:sp>
        <p:nvSpPr>
          <p:cNvPr id="49158" name="Rectangle 8">
            <a:extLst>
              <a:ext uri="{FF2B5EF4-FFF2-40B4-BE49-F238E27FC236}">
                <a16:creationId xmlns:a16="http://schemas.microsoft.com/office/drawing/2014/main" id="{5F41CFBF-2050-4276-9844-9D53DF2A4136}"/>
              </a:ext>
            </a:extLst>
          </p:cNvPr>
          <p:cNvSpPr>
            <a:spLocks noChangeArrowheads="1"/>
          </p:cNvSpPr>
          <p:nvPr/>
        </p:nvSpPr>
        <p:spPr bwMode="auto">
          <a:xfrm>
            <a:off x="6000750" y="892176"/>
            <a:ext cx="24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US" altLang="en-US">
                <a:solidFill>
                  <a:prstClr val="black"/>
                </a:solidFill>
                <a:latin typeface="Arial" panose="020B0604020202020204" pitchFamily="34" charset="0"/>
                <a:cs typeface="Arial" panose="020B0604020202020204" pitchFamily="34" charset="0"/>
              </a:rPr>
              <a:t>.</a:t>
            </a:r>
            <a:endParaRPr lang="en-CA" altLang="en-US">
              <a:solidFill>
                <a:prstClr val="black"/>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08A4672-33BD-47F5-A927-B231EC85DD77}"/>
              </a:ext>
            </a:extLst>
          </p:cNvPr>
          <p:cNvSpPr/>
          <p:nvPr/>
        </p:nvSpPr>
        <p:spPr>
          <a:xfrm>
            <a:off x="1895185" y="1139588"/>
            <a:ext cx="8294978" cy="923330"/>
          </a:xfrm>
          <a:prstGeom prst="rect">
            <a:avLst/>
          </a:prstGeom>
        </p:spPr>
        <p:txBody>
          <a:bodyPr wrap="square">
            <a:spAutoFit/>
          </a:bodyPr>
          <a:lstStyle/>
          <a:p>
            <a:pPr fontAlgn="base">
              <a:spcBef>
                <a:spcPct val="0"/>
              </a:spcBef>
              <a:spcAft>
                <a:spcPct val="0"/>
              </a:spcAft>
            </a:pPr>
            <a:r>
              <a:rPr lang="en-CA" dirty="0">
                <a:solidFill>
                  <a:srgbClr val="FF0000"/>
                </a:solidFill>
                <a:latin typeface="Arial" panose="020B0604020202020204" pitchFamily="34" charset="0"/>
                <a:cs typeface="Arial" panose="020B0604020202020204" pitchFamily="34" charset="0"/>
              </a:rPr>
              <a:t>How do you ventilate someone when your goal is to decrease their CO2 levels?</a:t>
            </a:r>
          </a:p>
          <a:p>
            <a:pPr fontAlgn="base">
              <a:spcBef>
                <a:spcPct val="0"/>
              </a:spcBef>
              <a:spcAft>
                <a:spcPct val="0"/>
              </a:spcAft>
            </a:pPr>
            <a:r>
              <a:rPr lang="en-CA" dirty="0">
                <a:solidFill>
                  <a:srgbClr val="FF0000"/>
                </a:solidFill>
                <a:latin typeface="Arial" panose="020B0604020202020204" pitchFamily="34" charset="0"/>
                <a:cs typeface="Arial" panose="020B0604020202020204" pitchFamily="34" charset="0"/>
              </a:rPr>
              <a:t>There is a direct inverse relationship between </a:t>
            </a:r>
            <a:r>
              <a:rPr lang="en-CA" dirty="0" err="1">
                <a:solidFill>
                  <a:srgbClr val="FF0000"/>
                </a:solidFill>
                <a:latin typeface="Arial" panose="020B0604020202020204" pitchFamily="34" charset="0"/>
                <a:cs typeface="Arial" panose="020B0604020202020204" pitchFamily="34" charset="0"/>
              </a:rPr>
              <a:t>rr</a:t>
            </a:r>
            <a:r>
              <a:rPr lang="en-CA" dirty="0">
                <a:solidFill>
                  <a:srgbClr val="FF0000"/>
                </a:solidFill>
                <a:latin typeface="Arial" panose="020B0604020202020204" pitchFamily="34" charset="0"/>
                <a:cs typeface="Arial" panose="020B0604020202020204" pitchFamily="34" charset="0"/>
              </a:rPr>
              <a:t> and co2 (if you double their RR, you will half their CO2 </a:t>
            </a:r>
            <a:r>
              <a:rPr lang="en-CA" dirty="0">
                <a:solidFill>
                  <a:srgbClr val="FF0000"/>
                </a:solidFill>
                <a:latin typeface="Arial" panose="020B0604020202020204" pitchFamily="34" charset="0"/>
                <a:cs typeface="Arial" panose="020B0604020202020204" pitchFamily="34" charset="0"/>
                <a:sym typeface="Wingdings" panose="05000000000000000000" pitchFamily="2" charset="2"/>
              </a:rPr>
              <a:t>simple!!!)</a:t>
            </a:r>
            <a:endParaRPr lang="en-CA"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B5702DFB-BBCC-4D89-8A0F-D83A4B0A5721}"/>
              </a:ext>
            </a:extLst>
          </p:cNvPr>
          <p:cNvSpPr>
            <a:spLocks noGrp="1"/>
          </p:cNvSpPr>
          <p:nvPr>
            <p:ph type="title" idx="4294967295"/>
          </p:nvPr>
        </p:nvSpPr>
        <p:spPr/>
        <p:txBody>
          <a:bodyPr/>
          <a:lstStyle/>
          <a:p>
            <a:r>
              <a:rPr lang="en-US" altLang="en-US"/>
              <a:t>Controlling the Patient’s PaO</a:t>
            </a:r>
            <a:r>
              <a:rPr lang="en-US" altLang="en-US" baseline="-25000"/>
              <a:t>2</a:t>
            </a:r>
            <a:endParaRPr lang="en-CA" altLang="en-US" baseline="-25000"/>
          </a:p>
        </p:txBody>
      </p:sp>
      <p:sp>
        <p:nvSpPr>
          <p:cNvPr id="51203" name="Rectangle 3">
            <a:extLst>
              <a:ext uri="{FF2B5EF4-FFF2-40B4-BE49-F238E27FC236}">
                <a16:creationId xmlns:a16="http://schemas.microsoft.com/office/drawing/2014/main" id="{A6C3DC5D-81EC-46EA-B523-80156A2BAED8}"/>
              </a:ext>
            </a:extLst>
          </p:cNvPr>
          <p:cNvSpPr>
            <a:spLocks noGrp="1"/>
          </p:cNvSpPr>
          <p:nvPr>
            <p:ph type="body" idx="4294967295"/>
          </p:nvPr>
        </p:nvSpPr>
        <p:spPr>
          <a:xfrm>
            <a:off x="1804829" y="608549"/>
            <a:ext cx="8624887" cy="5205412"/>
          </a:xfrm>
        </p:spPr>
        <p:txBody>
          <a:bodyPr/>
          <a:lstStyle/>
          <a:p>
            <a:pPr>
              <a:buFont typeface="Arial" panose="020B0604020202020204" pitchFamily="34" charset="0"/>
              <a:buNone/>
            </a:pPr>
            <a:endParaRPr lang="en-US" altLang="en-US" sz="2000" u="sng" dirty="0">
              <a:latin typeface="Arial" panose="020B0604020202020204" pitchFamily="34" charset="0"/>
            </a:endParaRPr>
          </a:p>
          <a:p>
            <a:pPr>
              <a:buFont typeface="Arial" panose="020B0604020202020204" pitchFamily="34" charset="0"/>
              <a:buAutoNum type="arabicPeriod"/>
            </a:pPr>
            <a:r>
              <a:rPr lang="en-US" altLang="en-US" sz="2000" b="1" dirty="0">
                <a:latin typeface="Arial" panose="020B0604020202020204" pitchFamily="34" charset="0"/>
              </a:rPr>
              <a:t>Fraction of inspired oxygen (FiO2)</a:t>
            </a:r>
          </a:p>
          <a:p>
            <a:pPr>
              <a:buFont typeface="Arial" panose="020B0604020202020204" pitchFamily="34" charset="0"/>
              <a:buAutoNum type="arabicPeriod"/>
            </a:pPr>
            <a:endParaRPr lang="en-US" altLang="en-US" sz="2000" b="1" dirty="0">
              <a:latin typeface="Arial" panose="020B0604020202020204" pitchFamily="34" charset="0"/>
            </a:endParaRPr>
          </a:p>
          <a:p>
            <a:pPr>
              <a:buFont typeface="Arial" panose="020B0604020202020204" pitchFamily="34" charset="0"/>
              <a:buAutoNum type="arabicPeriod"/>
            </a:pPr>
            <a:r>
              <a:rPr lang="en-US" altLang="en-US" sz="2000" b="1" dirty="0">
                <a:latin typeface="Arial" panose="020B0604020202020204" pitchFamily="34" charset="0"/>
              </a:rPr>
              <a:t>Positive End Expiratory Pressure (PEEP)</a:t>
            </a:r>
          </a:p>
          <a:p>
            <a:pPr marL="762000" lvl="1" indent="-304800"/>
            <a:r>
              <a:rPr lang="en-US" altLang="en-US" sz="2000" dirty="0">
                <a:latin typeface="Arial" panose="020B0604020202020204" pitchFamily="34" charset="0"/>
              </a:rPr>
              <a:t>Brings functional residual capacity to more optimal portion of flow-volume curve</a:t>
            </a:r>
          </a:p>
          <a:p>
            <a:pPr marL="762000" lvl="1" indent="-304800"/>
            <a:r>
              <a:rPr lang="en-US" altLang="en-US" sz="2000" dirty="0">
                <a:latin typeface="Arial" panose="020B0604020202020204" pitchFamily="34" charset="0"/>
              </a:rPr>
              <a:t>Relieves airway obstruction </a:t>
            </a:r>
          </a:p>
          <a:p>
            <a:endParaRPr lang="en-US" altLang="en-US" sz="2000" dirty="0">
              <a:latin typeface="Arial" panose="020B0604020202020204" pitchFamily="34" charset="0"/>
            </a:endParaRPr>
          </a:p>
          <a:p>
            <a:pPr>
              <a:buFont typeface="Arial" panose="020B0604020202020204" pitchFamily="34" charset="0"/>
              <a:buNone/>
            </a:pPr>
            <a:r>
              <a:rPr lang="en-US" altLang="en-US" sz="2000" dirty="0">
                <a:latin typeface="Arial" panose="020B0604020202020204" pitchFamily="34" charset="0"/>
              </a:rPr>
              <a:t>3.  </a:t>
            </a:r>
            <a:r>
              <a:rPr lang="en-US" altLang="en-US" sz="2000" b="1" dirty="0">
                <a:latin typeface="Arial" panose="020B0604020202020204" pitchFamily="34" charset="0"/>
              </a:rPr>
              <a:t>Mean airway pressure</a:t>
            </a:r>
          </a:p>
          <a:p>
            <a:pPr marL="762000" lvl="1" indent="-304800"/>
            <a:r>
              <a:rPr lang="en-US" altLang="en-US" sz="2000" dirty="0">
                <a:latin typeface="Arial" panose="020B0604020202020204" pitchFamily="34" charset="0"/>
              </a:rPr>
              <a:t>Increasing total amount of oxygen in lungs for capillaries to uptake</a:t>
            </a:r>
          </a:p>
          <a:p>
            <a:pPr marL="762000" lvl="1" indent="-304800"/>
            <a:r>
              <a:rPr lang="en-US" altLang="en-US" sz="2000" dirty="0">
                <a:latin typeface="Arial" panose="020B0604020202020204" pitchFamily="34" charset="0"/>
              </a:rPr>
              <a:t>Improving Ventilation-Perfusion matching </a:t>
            </a:r>
          </a:p>
          <a:p>
            <a:pPr marL="762000" lvl="1" indent="-304800"/>
            <a:r>
              <a:rPr lang="en-US" altLang="en-US" sz="2000" dirty="0">
                <a:latin typeface="Arial" panose="020B0604020202020204" pitchFamily="34" charset="0"/>
              </a:rPr>
              <a:t>Reducing shunt</a:t>
            </a:r>
          </a:p>
          <a:p>
            <a:pPr marL="762000" lvl="1" indent="-304800"/>
            <a:r>
              <a:rPr lang="en-US" altLang="en-US" sz="2000" dirty="0">
                <a:latin typeface="Arial" panose="020B0604020202020204" pitchFamily="34" charset="0"/>
              </a:rPr>
              <a:t>Recruiting collapsed alveoli</a:t>
            </a:r>
          </a:p>
          <a:p>
            <a:endParaRPr lang="en-US" altLang="en-US" sz="2000" dirty="0">
              <a:latin typeface="Arial" panose="020B0604020202020204" pitchFamily="34" charset="0"/>
            </a:endParaRPr>
          </a:p>
        </p:txBody>
      </p:sp>
      <p:sp>
        <p:nvSpPr>
          <p:cNvPr id="51204" name="Rectangle 6">
            <a:extLst>
              <a:ext uri="{FF2B5EF4-FFF2-40B4-BE49-F238E27FC236}">
                <a16:creationId xmlns:a16="http://schemas.microsoft.com/office/drawing/2014/main" id="{AB19573E-8B4E-49C7-B147-1BC3937204CA}"/>
              </a:ext>
            </a:extLst>
          </p:cNvPr>
          <p:cNvSpPr>
            <a:spLocks/>
          </p:cNvSpPr>
          <p:nvPr/>
        </p:nvSpPr>
        <p:spPr bwMode="auto">
          <a:xfrm>
            <a:off x="1670050" y="2974975"/>
            <a:ext cx="82296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eaLnBrk="0" fontAlgn="base" hangingPunct="0">
              <a:spcAft>
                <a:spcPct val="0"/>
              </a:spcAft>
              <a:buNone/>
              <a:defRPr/>
            </a:pPr>
            <a:endParaRPr lang="en-CA" altLang="en-US" sz="1600">
              <a:solidFill>
                <a:prstClr val="black"/>
              </a:solidFill>
              <a:cs typeface="Arial" panose="020B0604020202020204" pitchFamily="34" charset="0"/>
            </a:endParaRPr>
          </a:p>
        </p:txBody>
      </p:sp>
      <p:sp>
        <p:nvSpPr>
          <p:cNvPr id="51205" name="Text Box 26">
            <a:extLst>
              <a:ext uri="{FF2B5EF4-FFF2-40B4-BE49-F238E27FC236}">
                <a16:creationId xmlns:a16="http://schemas.microsoft.com/office/drawing/2014/main" id="{655A24EA-64D7-4262-8F14-9E561D6D29D8}"/>
              </a:ext>
            </a:extLst>
          </p:cNvPr>
          <p:cNvSpPr txBox="1">
            <a:spLocks noChangeArrowheads="1"/>
          </p:cNvSpPr>
          <p:nvPr/>
        </p:nvSpPr>
        <p:spPr bwMode="auto">
          <a:xfrm>
            <a:off x="6105525" y="5103814"/>
            <a:ext cx="9842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US" altLang="en-US" sz="1200">
                <a:solidFill>
                  <a:prstClr val="white"/>
                </a:solidFill>
                <a:latin typeface="Arial" panose="020B0604020202020204" pitchFamily="34" charset="0"/>
                <a:cs typeface="Arial" panose="020B0604020202020204" pitchFamily="34" charset="0"/>
              </a:rPr>
              <a:t>Compliance</a:t>
            </a:r>
            <a:endParaRPr lang="en-CA" altLang="en-US" sz="1200">
              <a:solidFill>
                <a:prstClr val="white"/>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44F7835B-D067-4B2B-B635-5788C442F4A9}"/>
              </a:ext>
            </a:extLst>
          </p:cNvPr>
          <p:cNvSpPr/>
          <p:nvPr/>
        </p:nvSpPr>
        <p:spPr>
          <a:xfrm>
            <a:off x="1494431" y="5270581"/>
            <a:ext cx="9442527" cy="1200329"/>
          </a:xfrm>
          <a:prstGeom prst="rect">
            <a:avLst/>
          </a:prstGeom>
        </p:spPr>
        <p:txBody>
          <a:bodyPr wrap="square">
            <a:spAutoFit/>
          </a:bodyPr>
          <a:lstStyle/>
          <a:p>
            <a:pPr fontAlgn="base">
              <a:spcBef>
                <a:spcPct val="0"/>
              </a:spcBef>
              <a:spcAft>
                <a:spcPct val="0"/>
              </a:spcAft>
            </a:pPr>
            <a:r>
              <a:rPr lang="en-CA" dirty="0">
                <a:solidFill>
                  <a:srgbClr val="FF0000"/>
                </a:solidFill>
                <a:latin typeface="Arial" panose="020B0604020202020204" pitchFamily="34" charset="0"/>
                <a:cs typeface="Arial" panose="020B0604020202020204" pitchFamily="34" charset="0"/>
              </a:rPr>
              <a:t>Controlling the </a:t>
            </a:r>
            <a:r>
              <a:rPr lang="en-CA" dirty="0" err="1">
                <a:solidFill>
                  <a:srgbClr val="FF0000"/>
                </a:solidFill>
                <a:latin typeface="Arial" panose="020B0604020202020204" pitchFamily="34" charset="0"/>
                <a:cs typeface="Arial" panose="020B0604020202020204" pitchFamily="34" charset="0"/>
              </a:rPr>
              <a:t>pt</a:t>
            </a:r>
            <a:r>
              <a:rPr lang="en-CA" dirty="0">
                <a:solidFill>
                  <a:srgbClr val="FF0000"/>
                </a:solidFill>
                <a:latin typeface="Arial" panose="020B0604020202020204" pitchFamily="34" charset="0"/>
                <a:cs typeface="Arial" panose="020B0604020202020204" pitchFamily="34" charset="0"/>
              </a:rPr>
              <a:t> O2 is a bit harder to measure </a:t>
            </a:r>
            <a:r>
              <a:rPr lang="en-CA" dirty="0" err="1">
                <a:solidFill>
                  <a:srgbClr val="FF0000"/>
                </a:solidFill>
                <a:latin typeface="Arial" panose="020B0604020202020204" pitchFamily="34" charset="0"/>
                <a:cs typeface="Arial" panose="020B0604020202020204" pitchFamily="34" charset="0"/>
              </a:rPr>
              <a:t>quantitevely</a:t>
            </a:r>
            <a:endParaRPr lang="en-CA" dirty="0">
              <a:solidFill>
                <a:srgbClr val="FF0000"/>
              </a:solidFill>
              <a:latin typeface="Arial" panose="020B0604020202020204" pitchFamily="34" charset="0"/>
              <a:cs typeface="Arial" panose="020B0604020202020204" pitchFamily="34" charset="0"/>
            </a:endParaRPr>
          </a:p>
          <a:p>
            <a:pPr marL="342900" indent="-342900" fontAlgn="base">
              <a:spcBef>
                <a:spcPct val="0"/>
              </a:spcBef>
              <a:spcAft>
                <a:spcPct val="0"/>
              </a:spcAft>
              <a:buFontTx/>
              <a:buAutoNum type="arabicParenR"/>
            </a:pPr>
            <a:r>
              <a:rPr lang="en-CA" dirty="0">
                <a:solidFill>
                  <a:srgbClr val="FF0000"/>
                </a:solidFill>
                <a:latin typeface="Arial" panose="020B0604020202020204" pitchFamily="34" charset="0"/>
                <a:cs typeface="Arial" panose="020B0604020202020204" pitchFamily="34" charset="0"/>
              </a:rPr>
              <a:t>fio2 </a:t>
            </a:r>
            <a:r>
              <a:rPr lang="en-CA" dirty="0">
                <a:solidFill>
                  <a:srgbClr val="FF0000"/>
                </a:solidFill>
                <a:latin typeface="Arial" panose="020B0604020202020204" pitchFamily="34" charset="0"/>
                <a:cs typeface="Arial" panose="020B0604020202020204" pitchFamily="34" charset="0"/>
                <a:sym typeface="Wingdings" panose="05000000000000000000" pitchFamily="2" charset="2"/>
              </a:rPr>
              <a:t> if you have an open system (hard to monitor), if closed system (easy to monitor</a:t>
            </a:r>
          </a:p>
          <a:p>
            <a:pPr marL="342900" indent="-342900" fontAlgn="base">
              <a:spcBef>
                <a:spcPct val="0"/>
              </a:spcBef>
              <a:spcAft>
                <a:spcPct val="0"/>
              </a:spcAft>
              <a:buFontTx/>
              <a:buAutoNum type="arabicParenR"/>
            </a:pPr>
            <a:r>
              <a:rPr lang="en-CA" dirty="0">
                <a:solidFill>
                  <a:srgbClr val="FF0000"/>
                </a:solidFill>
                <a:latin typeface="Arial" panose="020B0604020202020204" pitchFamily="34" charset="0"/>
                <a:cs typeface="Arial" panose="020B0604020202020204" pitchFamily="34" charset="0"/>
                <a:sym typeface="Wingdings" panose="05000000000000000000" pitchFamily="2" charset="2"/>
              </a:rPr>
              <a:t>PEEP: use pos pressure to open up alveoli</a:t>
            </a:r>
          </a:p>
          <a:p>
            <a:pPr marL="342900" indent="-342900" fontAlgn="base">
              <a:spcBef>
                <a:spcPct val="0"/>
              </a:spcBef>
              <a:spcAft>
                <a:spcPct val="0"/>
              </a:spcAft>
              <a:buFontTx/>
              <a:buAutoNum type="arabicParenR"/>
            </a:pPr>
            <a:r>
              <a:rPr lang="en-CA" dirty="0">
                <a:solidFill>
                  <a:srgbClr val="FF0000"/>
                </a:solidFill>
                <a:latin typeface="Arial" panose="020B0604020202020204" pitchFamily="34" charset="0"/>
                <a:cs typeface="Arial" panose="020B0604020202020204" pitchFamily="34" charset="0"/>
                <a:sym typeface="Wingdings" panose="05000000000000000000" pitchFamily="2" charset="2"/>
              </a:rPr>
              <a:t>Mean Airway pressure: increase amount of o2, improve VQ, etc.</a:t>
            </a:r>
            <a:endParaRPr lang="en-CA"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6A080240-3EE5-4379-B3F1-376E380A0992}"/>
              </a:ext>
            </a:extLst>
          </p:cNvPr>
          <p:cNvSpPr>
            <a:spLocks noGrp="1"/>
          </p:cNvSpPr>
          <p:nvPr>
            <p:ph type="title" idx="4294967295"/>
          </p:nvPr>
        </p:nvSpPr>
        <p:spPr>
          <a:xfrm>
            <a:off x="1951038" y="168276"/>
            <a:ext cx="8534400" cy="487363"/>
          </a:xfrm>
        </p:spPr>
        <p:txBody>
          <a:bodyPr/>
          <a:lstStyle/>
          <a:p>
            <a:r>
              <a:rPr lang="en-US" altLang="en-US" sz="2400"/>
              <a:t>Respiratory Complications of Mechanical Ventilation</a:t>
            </a:r>
            <a:endParaRPr lang="en-CA" altLang="en-US" sz="2400"/>
          </a:p>
        </p:txBody>
      </p:sp>
      <p:sp>
        <p:nvSpPr>
          <p:cNvPr id="52227" name="Rectangle 3">
            <a:extLst>
              <a:ext uri="{FF2B5EF4-FFF2-40B4-BE49-F238E27FC236}">
                <a16:creationId xmlns:a16="http://schemas.microsoft.com/office/drawing/2014/main" id="{AD9B1672-6F19-4287-9D6B-60C8A16F30D4}"/>
              </a:ext>
            </a:extLst>
          </p:cNvPr>
          <p:cNvSpPr>
            <a:spLocks noGrp="1"/>
          </p:cNvSpPr>
          <p:nvPr>
            <p:ph type="body" idx="4294967295"/>
          </p:nvPr>
        </p:nvSpPr>
        <p:spPr>
          <a:xfrm>
            <a:off x="1981201" y="1219200"/>
            <a:ext cx="8259763" cy="5068888"/>
          </a:xfrm>
        </p:spPr>
        <p:txBody>
          <a:bodyPr/>
          <a:lstStyle/>
          <a:p>
            <a:pPr>
              <a:lnSpc>
                <a:spcPct val="90000"/>
              </a:lnSpc>
            </a:pPr>
            <a:r>
              <a:rPr lang="en-US" altLang="en-US"/>
              <a:t>Lung Injury from high FiO</a:t>
            </a:r>
            <a:r>
              <a:rPr lang="en-US" altLang="en-US" baseline="-25000"/>
              <a:t>2</a:t>
            </a:r>
            <a:r>
              <a:rPr lang="en-US" altLang="en-US"/>
              <a:t>, barotrauma/high ventilator pressures</a:t>
            </a:r>
          </a:p>
          <a:p>
            <a:pPr lvl="1">
              <a:lnSpc>
                <a:spcPct val="90000"/>
              </a:lnSpc>
            </a:pPr>
            <a:r>
              <a:rPr lang="en-US" altLang="en-US" sz="1800"/>
              <a:t>Pneumothorax</a:t>
            </a:r>
          </a:p>
          <a:p>
            <a:pPr lvl="1">
              <a:lnSpc>
                <a:spcPct val="90000"/>
              </a:lnSpc>
            </a:pPr>
            <a:r>
              <a:rPr lang="en-US" altLang="en-US" sz="1800"/>
              <a:t>Adult Respiratory Distress Syndrome, permanent lung damage (uncommon)</a:t>
            </a:r>
          </a:p>
          <a:p>
            <a:pPr lvl="1">
              <a:lnSpc>
                <a:spcPct val="90000"/>
              </a:lnSpc>
            </a:pPr>
            <a:endParaRPr lang="en-US" altLang="en-US" sz="1800"/>
          </a:p>
          <a:p>
            <a:pPr>
              <a:lnSpc>
                <a:spcPct val="90000"/>
              </a:lnSpc>
            </a:pPr>
            <a:r>
              <a:rPr lang="en-US" altLang="en-US"/>
              <a:t>Ventilator-Associated Pneumonia</a:t>
            </a:r>
          </a:p>
          <a:p>
            <a:pPr lvl="1">
              <a:lnSpc>
                <a:spcPct val="90000"/>
              </a:lnSpc>
            </a:pPr>
            <a:r>
              <a:rPr lang="en-US" altLang="en-US" sz="1800"/>
              <a:t>Bypass normal upper airway defenses</a:t>
            </a:r>
          </a:p>
          <a:p>
            <a:pPr lvl="1">
              <a:lnSpc>
                <a:spcPct val="90000"/>
              </a:lnSpc>
            </a:pPr>
            <a:r>
              <a:rPr lang="en-US" altLang="en-US" sz="1800"/>
              <a:t>Defeats laryngeal function, so increased risk of aspiration of saliva, gastric contents</a:t>
            </a:r>
          </a:p>
          <a:p>
            <a:pPr lvl="1">
              <a:lnSpc>
                <a:spcPct val="90000"/>
              </a:lnSpc>
            </a:pPr>
            <a:r>
              <a:rPr lang="en-US" altLang="en-US" sz="1800"/>
              <a:t>Colonization of upper and lower respiratory tract by bacteria living in the ICU, moist places (e.g. ventilator tubing)</a:t>
            </a:r>
          </a:p>
          <a:p>
            <a:pPr lvl="1">
              <a:lnSpc>
                <a:spcPct val="90000"/>
              </a:lnSpc>
            </a:pPr>
            <a:endParaRPr lang="en-US" altLang="en-US" sz="1800"/>
          </a:p>
          <a:p>
            <a:pPr>
              <a:lnSpc>
                <a:spcPct val="90000"/>
              </a:lnSpc>
            </a:pPr>
            <a:r>
              <a:rPr lang="en-US" altLang="en-US"/>
              <a:t>Airway Complications</a:t>
            </a:r>
          </a:p>
          <a:p>
            <a:pPr lvl="1">
              <a:lnSpc>
                <a:spcPct val="90000"/>
              </a:lnSpc>
            </a:pPr>
            <a:r>
              <a:rPr lang="en-US" altLang="en-US" sz="1800"/>
              <a:t>Mucous plugging (endotracheal and tracheostomy tubes act as airway irritants, and generate mucous, reduced humidification of secretions)</a:t>
            </a:r>
          </a:p>
          <a:p>
            <a:pPr lvl="1">
              <a:lnSpc>
                <a:spcPct val="90000"/>
              </a:lnSpc>
            </a:pPr>
            <a:r>
              <a:rPr lang="en-US" altLang="en-US" sz="1800"/>
              <a:t>Sinusitis (endotracheal tube interferes with normal sinus drainage)</a:t>
            </a:r>
          </a:p>
          <a:p>
            <a:pPr lvl="1">
              <a:lnSpc>
                <a:spcPct val="90000"/>
              </a:lnSpc>
            </a:pPr>
            <a:r>
              <a:rPr lang="en-US" altLang="en-US" sz="1800"/>
              <a:t>Laryngeal or tracheal injury from tube leading to bleeding, scarring, vocal cord paralysis</a:t>
            </a:r>
          </a:p>
        </p:txBody>
      </p:sp>
      <p:sp>
        <p:nvSpPr>
          <p:cNvPr id="4" name="Rectangle 3">
            <a:extLst>
              <a:ext uri="{FF2B5EF4-FFF2-40B4-BE49-F238E27FC236}">
                <a16:creationId xmlns:a16="http://schemas.microsoft.com/office/drawing/2014/main" id="{6182A236-FA19-453D-B210-19C3C4B4C492}"/>
              </a:ext>
            </a:extLst>
          </p:cNvPr>
          <p:cNvSpPr/>
          <p:nvPr/>
        </p:nvSpPr>
        <p:spPr>
          <a:xfrm>
            <a:off x="3733800" y="849868"/>
            <a:ext cx="8294978" cy="369332"/>
          </a:xfrm>
          <a:prstGeom prst="rect">
            <a:avLst/>
          </a:prstGeom>
        </p:spPr>
        <p:txBody>
          <a:bodyPr wrap="square">
            <a:spAutoFit/>
          </a:bodyPr>
          <a:lstStyle/>
          <a:p>
            <a:pPr fontAlgn="base">
              <a:spcBef>
                <a:spcPct val="0"/>
              </a:spcBef>
              <a:spcAft>
                <a:spcPct val="0"/>
              </a:spcAft>
            </a:pPr>
            <a:r>
              <a:rPr lang="en-CA" dirty="0">
                <a:solidFill>
                  <a:srgbClr val="FF0000"/>
                </a:solidFill>
                <a:latin typeface="Arial" panose="020B0604020202020204" pitchFamily="34" charset="0"/>
                <a:cs typeface="Arial" panose="020B0604020202020204" pitchFamily="34" charset="0"/>
              </a:rPr>
              <a:t>Downsides of mechanical ventilation!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9087F97-921E-4F29-B583-4F47F1D5C034}"/>
              </a:ext>
            </a:extLst>
          </p:cNvPr>
          <p:cNvSpPr>
            <a:spLocks noGrp="1"/>
          </p:cNvSpPr>
          <p:nvPr>
            <p:ph type="title" idx="4294967295"/>
          </p:nvPr>
        </p:nvSpPr>
        <p:spPr/>
        <p:txBody>
          <a:bodyPr/>
          <a:lstStyle/>
          <a:p>
            <a:r>
              <a:rPr lang="en-US" altLang="en-US"/>
              <a:t>Non-Respiratory Complications</a:t>
            </a:r>
            <a:endParaRPr lang="en-CA" altLang="en-US"/>
          </a:p>
        </p:txBody>
      </p:sp>
      <p:sp>
        <p:nvSpPr>
          <p:cNvPr id="53251" name="Rectangle 3">
            <a:extLst>
              <a:ext uri="{FF2B5EF4-FFF2-40B4-BE49-F238E27FC236}">
                <a16:creationId xmlns:a16="http://schemas.microsoft.com/office/drawing/2014/main" id="{B54C954F-59A8-46A7-9B04-6F758608E30D}"/>
              </a:ext>
            </a:extLst>
          </p:cNvPr>
          <p:cNvSpPr>
            <a:spLocks noGrp="1"/>
          </p:cNvSpPr>
          <p:nvPr>
            <p:ph type="body" idx="4294967295"/>
          </p:nvPr>
        </p:nvSpPr>
        <p:spPr/>
        <p:txBody>
          <a:bodyPr/>
          <a:lstStyle/>
          <a:p>
            <a:pPr>
              <a:lnSpc>
                <a:spcPct val="90000"/>
              </a:lnSpc>
            </a:pPr>
            <a:r>
              <a:rPr lang="en-US" altLang="en-US"/>
              <a:t>Cardiac Complications</a:t>
            </a:r>
          </a:p>
          <a:p>
            <a:pPr lvl="1">
              <a:lnSpc>
                <a:spcPct val="90000"/>
              </a:lnSpc>
            </a:pPr>
            <a:r>
              <a:rPr lang="en-US" altLang="en-US" sz="1800"/>
              <a:t>PEEP interferes with venous return to the right heart, reducing cardiac output and oxygen delivery to the tissues</a:t>
            </a:r>
          </a:p>
          <a:p>
            <a:pPr lvl="1">
              <a:lnSpc>
                <a:spcPct val="90000"/>
              </a:lnSpc>
            </a:pPr>
            <a:r>
              <a:rPr lang="en-US" altLang="en-US" sz="1800"/>
              <a:t>Immobilization increases risk of deep venous thrombosis</a:t>
            </a:r>
          </a:p>
          <a:p>
            <a:pPr lvl="1">
              <a:lnSpc>
                <a:spcPct val="90000"/>
              </a:lnSpc>
            </a:pPr>
            <a:endParaRPr lang="en-CA" altLang="en-US" sz="1800"/>
          </a:p>
          <a:p>
            <a:r>
              <a:rPr lang="en-US" altLang="en-US"/>
              <a:t>Neurological</a:t>
            </a:r>
          </a:p>
          <a:p>
            <a:pPr lvl="1"/>
            <a:r>
              <a:rPr lang="en-US" altLang="en-US" sz="1800"/>
              <a:t>Intubation interferes with speech</a:t>
            </a:r>
          </a:p>
          <a:p>
            <a:pPr lvl="1"/>
            <a:r>
              <a:rPr lang="en-US" altLang="en-US" sz="1800"/>
              <a:t>Anxiety</a:t>
            </a:r>
          </a:p>
          <a:p>
            <a:pPr lvl="1"/>
            <a:r>
              <a:rPr lang="en-US" altLang="en-US" sz="1800"/>
              <a:t>Muscle relaxants can cause persistent peripheral muscle weakness</a:t>
            </a:r>
          </a:p>
          <a:p>
            <a:pPr lvl="1"/>
            <a:endParaRPr lang="en-US" altLang="en-US" sz="1800"/>
          </a:p>
          <a:p>
            <a:r>
              <a:rPr lang="en-US" altLang="en-US"/>
              <a:t>GI</a:t>
            </a:r>
          </a:p>
          <a:p>
            <a:pPr lvl="1"/>
            <a:r>
              <a:rPr lang="en-US" altLang="en-US" sz="1800"/>
              <a:t>Increased risk stress ulcers, gastrointestinal bleeding</a:t>
            </a:r>
          </a:p>
          <a:p>
            <a:pPr lvl="1"/>
            <a:r>
              <a:rPr lang="en-US" altLang="en-US" sz="1800"/>
              <a:t>Gastric distention from air can cause vomiting</a:t>
            </a:r>
          </a:p>
          <a:p>
            <a:pPr lvl="1"/>
            <a:endParaRPr lang="en-US" altLang="en-US" sz="1800"/>
          </a:p>
          <a:p>
            <a:endParaRPr lang="en-CA"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FB8D11E8-6117-4264-BD66-3DE97CC61679}"/>
              </a:ext>
            </a:extLst>
          </p:cNvPr>
          <p:cNvSpPr>
            <a:spLocks noGrp="1"/>
          </p:cNvSpPr>
          <p:nvPr>
            <p:ph type="title" idx="4294967295"/>
          </p:nvPr>
        </p:nvSpPr>
        <p:spPr/>
        <p:txBody>
          <a:bodyPr/>
          <a:lstStyle/>
          <a:p>
            <a:r>
              <a:rPr lang="en-US" altLang="en-US"/>
              <a:t>Helping a Ventilator Work Less Hard (1)</a:t>
            </a:r>
            <a:endParaRPr lang="en-CA" altLang="en-US"/>
          </a:p>
        </p:txBody>
      </p:sp>
      <p:sp>
        <p:nvSpPr>
          <p:cNvPr id="54275" name="Rectangle 3">
            <a:extLst>
              <a:ext uri="{FF2B5EF4-FFF2-40B4-BE49-F238E27FC236}">
                <a16:creationId xmlns:a16="http://schemas.microsoft.com/office/drawing/2014/main" id="{FCD9956C-1AF5-49CF-B4CA-68A50CE055E8}"/>
              </a:ext>
            </a:extLst>
          </p:cNvPr>
          <p:cNvSpPr>
            <a:spLocks noGrp="1"/>
          </p:cNvSpPr>
          <p:nvPr>
            <p:ph type="body" idx="4294967295"/>
          </p:nvPr>
        </p:nvSpPr>
        <p:spPr>
          <a:xfrm>
            <a:off x="1935163" y="1052513"/>
            <a:ext cx="8229600" cy="4648200"/>
          </a:xfrm>
        </p:spPr>
        <p:txBody>
          <a:bodyPr/>
          <a:lstStyle/>
          <a:p>
            <a:r>
              <a:rPr lang="en-US" altLang="en-US" sz="2000"/>
              <a:t>Sedation</a:t>
            </a:r>
          </a:p>
          <a:p>
            <a:pPr lvl="1"/>
            <a:r>
              <a:rPr lang="en-US" altLang="en-US" sz="2000"/>
              <a:t>Necessary for comfort</a:t>
            </a:r>
          </a:p>
          <a:p>
            <a:pPr lvl="1"/>
            <a:r>
              <a:rPr lang="en-US" altLang="en-US" sz="2000"/>
              <a:t>Mainly opiates (morphine), benzodiazepines</a:t>
            </a:r>
          </a:p>
          <a:p>
            <a:pPr lvl="1"/>
            <a:r>
              <a:rPr lang="en-US" altLang="en-US" sz="2000"/>
              <a:t>Reduces ventilator-patient asynchrony (patient “fighting” the ventilator)</a:t>
            </a:r>
          </a:p>
          <a:p>
            <a:pPr lvl="1"/>
            <a:r>
              <a:rPr lang="en-US" altLang="en-US" sz="2000"/>
              <a:t>Essentially all are respiratory depressants</a:t>
            </a:r>
          </a:p>
          <a:p>
            <a:r>
              <a:rPr lang="en-US" altLang="en-US" sz="2000"/>
              <a:t>Muscle relaxants</a:t>
            </a:r>
          </a:p>
          <a:p>
            <a:pPr lvl="1"/>
            <a:r>
              <a:rPr lang="en-US" altLang="en-US" sz="2000"/>
              <a:t>Abolish chest and abdominal wall and respiratory muscle tone</a:t>
            </a:r>
          </a:p>
          <a:p>
            <a:pPr lvl="1"/>
            <a:r>
              <a:rPr lang="en-US" altLang="en-US" sz="2000"/>
              <a:t>Mainly curare derivatives</a:t>
            </a:r>
          </a:p>
          <a:p>
            <a:pPr lvl="1"/>
            <a:r>
              <a:rPr lang="en-US" altLang="en-US" sz="2000"/>
              <a:t>Reduce chest wall (and therefore respiratory system) compliance</a:t>
            </a:r>
          </a:p>
          <a:p>
            <a:pPr lvl="1"/>
            <a:r>
              <a:rPr lang="en-US" altLang="en-US" sz="2000"/>
              <a:t>Eliminates patient “fighting” the ventilator</a:t>
            </a:r>
          </a:p>
          <a:p>
            <a:pPr lvl="1"/>
            <a:r>
              <a:rPr lang="en-US" altLang="en-US" sz="2000"/>
              <a:t>Necessary for most surgery, if ventilation being used during general anesthesia</a:t>
            </a:r>
          </a:p>
          <a:p>
            <a:pPr lvl="1"/>
            <a:r>
              <a:rPr lang="en-US" altLang="en-US" sz="2000"/>
              <a:t>Mandates ventilatory support</a:t>
            </a:r>
          </a:p>
        </p:txBody>
      </p:sp>
      <p:pic>
        <p:nvPicPr>
          <p:cNvPr id="54276" name="Picture 4" descr="MCj04405460000[1]">
            <a:extLst>
              <a:ext uri="{FF2B5EF4-FFF2-40B4-BE49-F238E27FC236}">
                <a16:creationId xmlns:a16="http://schemas.microsoft.com/office/drawing/2014/main" id="{4B346923-B8B3-4D6A-9808-E910CEDC2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0414" y="223838"/>
            <a:ext cx="18002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0BB7CD9-7A6A-45C8-AE77-36F032C7B489}"/>
              </a:ext>
            </a:extLst>
          </p:cNvPr>
          <p:cNvSpPr>
            <a:spLocks noGrp="1"/>
          </p:cNvSpPr>
          <p:nvPr>
            <p:ph type="title" idx="4294967295"/>
          </p:nvPr>
        </p:nvSpPr>
        <p:spPr/>
        <p:txBody>
          <a:bodyPr/>
          <a:lstStyle/>
          <a:p>
            <a:r>
              <a:rPr lang="en-US" altLang="en-US"/>
              <a:t>Helping a Ventilator Work Less Hard (2)</a:t>
            </a:r>
          </a:p>
        </p:txBody>
      </p:sp>
      <p:sp>
        <p:nvSpPr>
          <p:cNvPr id="55299" name="Rectangle 3">
            <a:extLst>
              <a:ext uri="{FF2B5EF4-FFF2-40B4-BE49-F238E27FC236}">
                <a16:creationId xmlns:a16="http://schemas.microsoft.com/office/drawing/2014/main" id="{4137C3EE-EFC7-48B1-95CB-0F5626483C64}"/>
              </a:ext>
            </a:extLst>
          </p:cNvPr>
          <p:cNvSpPr>
            <a:spLocks noGrp="1"/>
          </p:cNvSpPr>
          <p:nvPr>
            <p:ph type="body" idx="4294967295"/>
          </p:nvPr>
        </p:nvSpPr>
        <p:spPr/>
        <p:txBody>
          <a:bodyPr/>
          <a:lstStyle/>
          <a:p>
            <a:r>
              <a:rPr lang="en-US" altLang="en-US" sz="2000"/>
              <a:t>Exogenous Surfactant</a:t>
            </a:r>
          </a:p>
          <a:p>
            <a:pPr lvl="1"/>
            <a:r>
              <a:rPr lang="en-US" altLang="en-US" sz="2000"/>
              <a:t>Improves lung compliance (neonates)</a:t>
            </a:r>
          </a:p>
          <a:p>
            <a:pPr lvl="1"/>
            <a:r>
              <a:rPr lang="en-US" altLang="en-US" sz="2000"/>
              <a:t>Given by dripping down endotracheal tube</a:t>
            </a:r>
          </a:p>
          <a:p>
            <a:r>
              <a:rPr lang="en-US" altLang="en-US" sz="2000"/>
              <a:t>Inhaled nitric oxide</a:t>
            </a:r>
          </a:p>
          <a:p>
            <a:pPr lvl="1"/>
            <a:r>
              <a:rPr lang="en-US" altLang="en-US" sz="2000"/>
              <a:t>Improves ventilation-perfusion matching and oxygenation, reduces pulmonary hypertension</a:t>
            </a:r>
          </a:p>
          <a:p>
            <a:r>
              <a:rPr lang="en-US" altLang="en-US" sz="2000"/>
              <a:t>Prone Positioning</a:t>
            </a:r>
          </a:p>
          <a:p>
            <a:pPr lvl="1"/>
            <a:r>
              <a:rPr lang="en-US" altLang="en-US" sz="2000"/>
              <a:t>Improves diaphragmatic excursion</a:t>
            </a:r>
          </a:p>
          <a:p>
            <a:pPr lvl="1"/>
            <a:r>
              <a:rPr lang="en-US" altLang="en-US" sz="2000"/>
              <a:t>Improves ventilation-perfusion matching</a:t>
            </a:r>
          </a:p>
          <a:p>
            <a:pPr lvl="1"/>
            <a:r>
              <a:rPr lang="en-US" altLang="en-US" sz="2000"/>
              <a:t>May complicate nursing care</a:t>
            </a:r>
          </a:p>
          <a:p>
            <a:r>
              <a:rPr lang="en-US" altLang="en-US" sz="2000"/>
              <a:t>Airway Suctioning and Chest Physiotherapy</a:t>
            </a:r>
          </a:p>
          <a:p>
            <a:pPr lvl="1"/>
            <a:r>
              <a:rPr lang="en-US" altLang="en-US" sz="2000"/>
              <a:t>Clear secretions, mucous plugs for airways</a:t>
            </a:r>
          </a:p>
          <a:p>
            <a:pPr lvl="1"/>
            <a:r>
              <a:rPr lang="en-US" altLang="en-US" sz="2000"/>
              <a:t>Prevent and treat atelectasis</a:t>
            </a:r>
          </a:p>
          <a:p>
            <a:endParaRPr lang="en-US" altLang="en-US" sz="2000"/>
          </a:p>
          <a:p>
            <a:pPr lvl="1"/>
            <a:endParaRPr lang="en-CA" altLang="en-US"/>
          </a:p>
        </p:txBody>
      </p:sp>
      <p:pic>
        <p:nvPicPr>
          <p:cNvPr id="55300" name="Picture 4" descr="MCj04406930000[1]">
            <a:extLst>
              <a:ext uri="{FF2B5EF4-FFF2-40B4-BE49-F238E27FC236}">
                <a16:creationId xmlns:a16="http://schemas.microsoft.com/office/drawing/2014/main" id="{69F83950-3C74-455E-A4B4-9E6DD492D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3763" y="4179888"/>
            <a:ext cx="141605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224078B-25B7-4471-A72B-DE78293A8F39}"/>
              </a:ext>
            </a:extLst>
          </p:cNvPr>
          <p:cNvSpPr/>
          <p:nvPr/>
        </p:nvSpPr>
        <p:spPr>
          <a:xfrm>
            <a:off x="4366274" y="2435266"/>
            <a:ext cx="8294978" cy="369332"/>
          </a:xfrm>
          <a:prstGeom prst="rect">
            <a:avLst/>
          </a:prstGeom>
        </p:spPr>
        <p:txBody>
          <a:bodyPr wrap="square">
            <a:spAutoFit/>
          </a:bodyPr>
          <a:lstStyle/>
          <a:p>
            <a:pPr fontAlgn="base">
              <a:spcBef>
                <a:spcPct val="0"/>
              </a:spcBef>
              <a:spcAft>
                <a:spcPct val="0"/>
              </a:spcAft>
            </a:pPr>
            <a:r>
              <a:rPr lang="en-CA" dirty="0">
                <a:solidFill>
                  <a:srgbClr val="FF0000"/>
                </a:solidFill>
                <a:latin typeface="Arial" panose="020B0604020202020204" pitchFamily="34" charset="0"/>
                <a:cs typeface="Arial" panose="020B0604020202020204" pitchFamily="34" charset="0"/>
              </a:rPr>
              <a:t>Very strong vasodilator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4C82074C-973B-478F-9430-875A339037C9}"/>
              </a:ext>
            </a:extLst>
          </p:cNvPr>
          <p:cNvSpPr>
            <a:spLocks noGrp="1"/>
          </p:cNvSpPr>
          <p:nvPr>
            <p:ph type="title" idx="4294967295"/>
          </p:nvPr>
        </p:nvSpPr>
        <p:spPr/>
        <p:txBody>
          <a:bodyPr/>
          <a:lstStyle/>
          <a:p>
            <a:r>
              <a:rPr lang="en-US" altLang="en-US"/>
              <a:t>Home Ventilation via tracheostomy</a:t>
            </a:r>
            <a:endParaRPr lang="en-CA" altLang="en-US"/>
          </a:p>
        </p:txBody>
      </p:sp>
      <p:sp>
        <p:nvSpPr>
          <p:cNvPr id="56323" name="Rectangle 3">
            <a:extLst>
              <a:ext uri="{FF2B5EF4-FFF2-40B4-BE49-F238E27FC236}">
                <a16:creationId xmlns:a16="http://schemas.microsoft.com/office/drawing/2014/main" id="{14C4A5B5-220E-4152-B40A-7CAD93C1E6E5}"/>
              </a:ext>
            </a:extLst>
          </p:cNvPr>
          <p:cNvSpPr>
            <a:spLocks noGrp="1"/>
          </p:cNvSpPr>
          <p:nvPr>
            <p:ph type="body" idx="4294967295"/>
          </p:nvPr>
        </p:nvSpPr>
        <p:spPr/>
        <p:txBody>
          <a:bodyPr/>
          <a:lstStyle/>
          <a:p>
            <a:r>
              <a:rPr lang="en-US" altLang="en-US"/>
              <a:t>May allow patients with chronic respiratory failure many additional years of life outside the hospital</a:t>
            </a:r>
          </a:p>
          <a:p>
            <a:pPr lvl="1"/>
            <a:r>
              <a:rPr lang="en-US" altLang="en-US" sz="1800"/>
              <a:t>Many tracheostomy patients able to speak, eat with newer techniques</a:t>
            </a:r>
          </a:p>
          <a:p>
            <a:endParaRPr lang="en-US" altLang="en-US"/>
          </a:p>
          <a:p>
            <a:r>
              <a:rPr lang="en-US" altLang="en-US"/>
              <a:t>Many ethical implications</a:t>
            </a:r>
          </a:p>
          <a:p>
            <a:pPr lvl="1"/>
            <a:r>
              <a:rPr lang="en-US" altLang="en-US" sz="1800"/>
              <a:t>Quality of life </a:t>
            </a:r>
          </a:p>
          <a:p>
            <a:pPr lvl="2"/>
            <a:r>
              <a:rPr lang="en-US" altLang="en-US" sz="1800"/>
              <a:t>Studies show chronically ventilated patients consider their quality of life to be better than their caregivers would predict</a:t>
            </a:r>
            <a:endParaRPr lang="en-CA" altLang="en-US" sz="1800"/>
          </a:p>
          <a:p>
            <a:pPr lvl="1"/>
            <a:r>
              <a:rPr lang="en-CA" altLang="en-US" sz="1800"/>
              <a:t>Need for Nursing and Respiratory Therapy Support</a:t>
            </a:r>
          </a:p>
          <a:p>
            <a:pPr lvl="2"/>
            <a:r>
              <a:rPr lang="en-US" altLang="en-US" sz="1800"/>
              <a:t>Risk of disconnects, mucous plugs</a:t>
            </a:r>
            <a:endParaRPr lang="en-CA" altLang="en-US" sz="1800"/>
          </a:p>
          <a:p>
            <a:pPr lvl="2"/>
            <a:r>
              <a:rPr lang="en-CA" altLang="en-US" sz="1800"/>
              <a:t>Need for suctioning, monitoring and alarms </a:t>
            </a:r>
          </a:p>
          <a:p>
            <a:pPr lvl="2"/>
            <a:r>
              <a:rPr lang="en-US" altLang="en-US" sz="1800"/>
              <a:t>Privacy Concerns</a:t>
            </a:r>
          </a:p>
          <a:p>
            <a:pPr lvl="2"/>
            <a:r>
              <a:rPr lang="en-US" altLang="en-US" sz="1800"/>
              <a:t>Costs</a:t>
            </a:r>
          </a:p>
          <a:p>
            <a:endParaRPr lang="en-CA" altLang="en-US"/>
          </a:p>
        </p:txBody>
      </p:sp>
      <p:pic>
        <p:nvPicPr>
          <p:cNvPr id="56324" name="Picture 5" descr="A doctor and a patient during a clinical exam.">
            <a:extLst>
              <a:ext uri="{FF2B5EF4-FFF2-40B4-BE49-F238E27FC236}">
                <a16:creationId xmlns:a16="http://schemas.microsoft.com/office/drawing/2014/main" id="{D2F5DB1E-4F9A-49DE-B222-BE55801E56A3}"/>
              </a:ext>
            </a:extLst>
          </p:cNvPr>
          <p:cNvPicPr>
            <a:picLocks noChangeAspect="1" noChangeArrowheads="1"/>
          </p:cNvPicPr>
          <p:nvPr/>
        </p:nvPicPr>
        <p:blipFill>
          <a:blip r:embed="rId2">
            <a:lum bright="-12000"/>
            <a:extLst>
              <a:ext uri="{28A0092B-C50C-407E-A947-70E740481C1C}">
                <a14:useLocalDpi xmlns:a14="http://schemas.microsoft.com/office/drawing/2010/main" val="0"/>
              </a:ext>
            </a:extLst>
          </a:blip>
          <a:srcRect/>
          <a:stretch>
            <a:fillRect/>
          </a:stretch>
        </p:blipFill>
        <p:spPr bwMode="auto">
          <a:xfrm>
            <a:off x="8272464" y="3581400"/>
            <a:ext cx="2149475"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835363-DF60-4619-96DD-2B809BDD9855}"/>
              </a:ext>
            </a:extLst>
          </p:cNvPr>
          <p:cNvSpPr>
            <a:spLocks noGrp="1"/>
          </p:cNvSpPr>
          <p:nvPr>
            <p:ph type="body" sz="quarter" idx="12"/>
          </p:nvPr>
        </p:nvSpPr>
        <p:spPr/>
        <p:txBody>
          <a:bodyPr/>
          <a:lstStyle/>
          <a:p>
            <a:pPr>
              <a:defRPr/>
            </a:pPr>
            <a:r>
              <a:rPr lang="en-US" sz="2400" dirty="0"/>
              <a:t>11336 - Describe the advantages and disadvantages of invasive and non‐invasive ventilation. </a:t>
            </a:r>
          </a:p>
          <a:p>
            <a:pPr>
              <a:defRPr/>
            </a:pPr>
            <a:r>
              <a:rPr lang="en-US" sz="2400" dirty="0"/>
              <a:t>11338 - Explain how positive airway pressure therapy works to treat obstructive sleep apnea, briefly explain the difference between constant airway pressure support and bi‐level support, and briefly describe the different types of patient interfaces available for patients on positive airway pressure therapy..</a:t>
            </a:r>
          </a:p>
          <a:p>
            <a:pPr>
              <a:defRPr/>
            </a:pPr>
            <a:r>
              <a:rPr lang="en-US" sz="2400" dirty="0"/>
              <a:t>12105 - Recognize the indications, results, and complications of home O2 therapy, including the pathophysiology of CO2 narcosis and the need for controlled flow O2 therapy, and describe how supplemental oxygen may be delivered in the home.</a:t>
            </a:r>
          </a:p>
          <a:p>
            <a:pPr>
              <a:defRPr/>
            </a:pPr>
            <a:endParaRPr lang="en-US" dirty="0"/>
          </a:p>
        </p:txBody>
      </p:sp>
      <p:sp>
        <p:nvSpPr>
          <p:cNvPr id="10243" name="Title 2">
            <a:extLst>
              <a:ext uri="{FF2B5EF4-FFF2-40B4-BE49-F238E27FC236}">
                <a16:creationId xmlns:a16="http://schemas.microsoft.com/office/drawing/2014/main" id="{D48EBE89-E465-46A4-A165-B9B7256EB6CD}"/>
              </a:ext>
            </a:extLst>
          </p:cNvPr>
          <p:cNvSpPr>
            <a:spLocks noGrp="1"/>
          </p:cNvSpPr>
          <p:nvPr>
            <p:ph type="title"/>
          </p:nvPr>
        </p:nvSpPr>
        <p:spPr/>
        <p:txBody>
          <a:bodyPr/>
          <a:lstStyle/>
          <a:p>
            <a:r>
              <a:rPr lang="en-US" altLang="en-US"/>
              <a:t>Objectives</a:t>
            </a:r>
          </a:p>
        </p:txBody>
      </p:sp>
      <p:sp>
        <p:nvSpPr>
          <p:cNvPr id="4" name="Footer Placeholder 3">
            <a:extLst>
              <a:ext uri="{FF2B5EF4-FFF2-40B4-BE49-F238E27FC236}">
                <a16:creationId xmlns:a16="http://schemas.microsoft.com/office/drawing/2014/main" id="{8067EF4A-6E87-4C9E-BA19-84E0CEDD8B88}"/>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a:extLst>
              <a:ext uri="{FF2B5EF4-FFF2-40B4-BE49-F238E27FC236}">
                <a16:creationId xmlns:a16="http://schemas.microsoft.com/office/drawing/2014/main" id="{A339F530-200C-4CB1-9102-0A9581A9AAA5}"/>
              </a:ext>
            </a:extLst>
          </p:cNvPr>
          <p:cNvSpPr>
            <a:spLocks noGrp="1"/>
          </p:cNvSpPr>
          <p:nvPr>
            <p:ph type="title" idx="4294967295"/>
          </p:nvPr>
        </p:nvSpPr>
        <p:spPr>
          <a:xfrm>
            <a:off x="1960563" y="147638"/>
            <a:ext cx="8534400" cy="487362"/>
          </a:xfrm>
        </p:spPr>
        <p:txBody>
          <a:bodyPr/>
          <a:lstStyle/>
          <a:p>
            <a:r>
              <a:rPr lang="en-US" altLang="en-US" sz="2800"/>
              <a:t>Non-Invasive Ventilation</a:t>
            </a:r>
            <a:endParaRPr lang="en-CA" altLang="en-US" sz="2800"/>
          </a:p>
        </p:txBody>
      </p:sp>
      <p:pic>
        <p:nvPicPr>
          <p:cNvPr id="57347" name="Picture 6" descr="A doctor and a patient during a clinical exam.">
            <a:hlinkClick r:id="rId2"/>
            <a:extLst>
              <a:ext uri="{FF2B5EF4-FFF2-40B4-BE49-F238E27FC236}">
                <a16:creationId xmlns:a16="http://schemas.microsoft.com/office/drawing/2014/main" id="{6AB1D1C1-C4FF-4FF3-8FF7-AB287C77A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1541464"/>
            <a:ext cx="3460750" cy="401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12" descr="dglxasset[1]">
            <a:extLst>
              <a:ext uri="{FF2B5EF4-FFF2-40B4-BE49-F238E27FC236}">
                <a16:creationId xmlns:a16="http://schemas.microsoft.com/office/drawing/2014/main" id="{0E9D45F6-4061-49C1-BA57-6FD59AC23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1" y="4738689"/>
            <a:ext cx="1635125"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053CECB5-9511-4924-A623-8EE84D621A61}"/>
              </a:ext>
            </a:extLst>
          </p:cNvPr>
          <p:cNvSpPr>
            <a:spLocks noGrp="1"/>
          </p:cNvSpPr>
          <p:nvPr>
            <p:ph type="title" idx="4294967295"/>
          </p:nvPr>
        </p:nvSpPr>
        <p:spPr/>
        <p:txBody>
          <a:bodyPr/>
          <a:lstStyle/>
          <a:p>
            <a:r>
              <a:rPr lang="en-US" altLang="en-US"/>
              <a:t>What’s Non-Invasive Ventilation?</a:t>
            </a:r>
            <a:endParaRPr lang="en-CA" altLang="en-US"/>
          </a:p>
        </p:txBody>
      </p:sp>
      <p:sp>
        <p:nvSpPr>
          <p:cNvPr id="58371" name="Rectangle 3">
            <a:extLst>
              <a:ext uri="{FF2B5EF4-FFF2-40B4-BE49-F238E27FC236}">
                <a16:creationId xmlns:a16="http://schemas.microsoft.com/office/drawing/2014/main" id="{3FBB876B-2151-43D9-AF12-0E23121C8DEF}"/>
              </a:ext>
            </a:extLst>
          </p:cNvPr>
          <p:cNvSpPr>
            <a:spLocks noGrp="1"/>
          </p:cNvSpPr>
          <p:nvPr>
            <p:ph type="body" idx="4294967295"/>
          </p:nvPr>
        </p:nvSpPr>
        <p:spPr>
          <a:xfrm>
            <a:off x="1958975" y="1128713"/>
            <a:ext cx="8229600" cy="4648200"/>
          </a:xfrm>
        </p:spPr>
        <p:txBody>
          <a:bodyPr/>
          <a:lstStyle/>
          <a:p>
            <a:r>
              <a:rPr lang="en-US" altLang="en-US" sz="2000">
                <a:latin typeface="Arial" panose="020B0604020202020204" pitchFamily="34" charset="0"/>
              </a:rPr>
              <a:t>Mechanical ventilation without use of an endotracheal or tracheostomy tube</a:t>
            </a:r>
          </a:p>
          <a:p>
            <a:r>
              <a:rPr lang="en-US" altLang="en-US" sz="2000">
                <a:latin typeface="Arial" panose="020B0604020202020204" pitchFamily="34" charset="0"/>
              </a:rPr>
              <a:t>Requires: </a:t>
            </a:r>
          </a:p>
          <a:p>
            <a:pPr lvl="1"/>
            <a:r>
              <a:rPr lang="en-US" altLang="en-US" sz="2000">
                <a:latin typeface="Arial" panose="020B0604020202020204" pitchFamily="34" charset="0"/>
              </a:rPr>
              <a:t>Headgear (usually Velcro straps) to tightly apply mask to face </a:t>
            </a:r>
          </a:p>
          <a:p>
            <a:pPr lvl="1"/>
            <a:r>
              <a:rPr lang="en-US" altLang="en-US" sz="2000">
                <a:latin typeface="Arial" panose="020B0604020202020204" pitchFamily="34" charset="0"/>
              </a:rPr>
              <a:t>Nasal &amp; full face interfaces - interfere with speech, eating, to generally suitable only for night-time use</a:t>
            </a:r>
          </a:p>
          <a:p>
            <a:r>
              <a:rPr lang="en-US" altLang="en-US" sz="2000">
                <a:latin typeface="Arial" panose="020B0604020202020204" pitchFamily="34" charset="0"/>
              </a:rPr>
              <a:t>Small, portable electrical  devices, to fit on bedside table; simple to operate &amp; maintain</a:t>
            </a:r>
          </a:p>
          <a:p>
            <a:r>
              <a:rPr lang="en-US" altLang="en-US" sz="2000">
                <a:latin typeface="Arial" panose="020B0604020202020204" pitchFamily="34" charset="0"/>
              </a:rPr>
              <a:t>Humidifiers to improve patient comfort</a:t>
            </a:r>
            <a:endParaRPr lang="en-CA" altLang="en-US" sz="2000">
              <a:latin typeface="Arial" panose="020B0604020202020204" pitchFamily="34" charset="0"/>
            </a:endParaRPr>
          </a:p>
        </p:txBody>
      </p:sp>
      <p:pic>
        <p:nvPicPr>
          <p:cNvPr id="58372" name="Picture 5" descr="CPAP%20and%20Patient">
            <a:extLst>
              <a:ext uri="{FF2B5EF4-FFF2-40B4-BE49-F238E27FC236}">
                <a16:creationId xmlns:a16="http://schemas.microsoft.com/office/drawing/2014/main" id="{34917B44-FC5C-48B0-96E0-6A2996458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0189" y="4217988"/>
            <a:ext cx="2892425"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 Box 6">
            <a:extLst>
              <a:ext uri="{FF2B5EF4-FFF2-40B4-BE49-F238E27FC236}">
                <a16:creationId xmlns:a16="http://schemas.microsoft.com/office/drawing/2014/main" id="{BB7EB2C8-FB28-420A-B8D0-686BA24C8AA6}"/>
              </a:ext>
            </a:extLst>
          </p:cNvPr>
          <p:cNvSpPr txBox="1">
            <a:spLocks noChangeArrowheads="1"/>
          </p:cNvSpPr>
          <p:nvPr/>
        </p:nvSpPr>
        <p:spPr bwMode="auto">
          <a:xfrm>
            <a:off x="1854200" y="4608513"/>
            <a:ext cx="160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US" altLang="en-US">
                <a:solidFill>
                  <a:prstClr val="black"/>
                </a:solidFill>
                <a:latin typeface="Arial" panose="020B0604020202020204" pitchFamily="34" charset="0"/>
                <a:cs typeface="Arial" panose="020B0604020202020204" pitchFamily="34" charset="0"/>
              </a:rPr>
              <a:t>BiPAP or CPAP device</a:t>
            </a:r>
          </a:p>
        </p:txBody>
      </p:sp>
      <p:sp>
        <p:nvSpPr>
          <p:cNvPr id="58374" name="Line 7">
            <a:extLst>
              <a:ext uri="{FF2B5EF4-FFF2-40B4-BE49-F238E27FC236}">
                <a16:creationId xmlns:a16="http://schemas.microsoft.com/office/drawing/2014/main" id="{54E3237C-DC97-43A9-B7A0-F41B217548C7}"/>
              </a:ext>
            </a:extLst>
          </p:cNvPr>
          <p:cNvSpPr>
            <a:spLocks noChangeShapeType="1"/>
          </p:cNvSpPr>
          <p:nvPr/>
        </p:nvSpPr>
        <p:spPr bwMode="auto">
          <a:xfrm>
            <a:off x="3192463" y="5260976"/>
            <a:ext cx="925512" cy="180975"/>
          </a:xfrm>
          <a:prstGeom prst="line">
            <a:avLst/>
          </a:prstGeom>
          <a:noFill/>
          <a:ln w="9525">
            <a:solidFill>
              <a:srgbClr val="33CC33"/>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CA">
              <a:solidFill>
                <a:prstClr val="black"/>
              </a:solidFill>
              <a:latin typeface="Arial" panose="020B0604020202020204" pitchFamily="34" charset="0"/>
              <a:cs typeface="Arial" panose="020B0604020202020204" pitchFamily="34" charset="0"/>
            </a:endParaRPr>
          </a:p>
        </p:txBody>
      </p:sp>
      <p:sp>
        <p:nvSpPr>
          <p:cNvPr id="58375" name="Text Box 8">
            <a:extLst>
              <a:ext uri="{FF2B5EF4-FFF2-40B4-BE49-F238E27FC236}">
                <a16:creationId xmlns:a16="http://schemas.microsoft.com/office/drawing/2014/main" id="{4609051B-94F4-4C9D-AC6C-71E7E612593E}"/>
              </a:ext>
            </a:extLst>
          </p:cNvPr>
          <p:cNvSpPr txBox="1">
            <a:spLocks noChangeArrowheads="1"/>
          </p:cNvSpPr>
          <p:nvPr/>
        </p:nvSpPr>
        <p:spPr bwMode="auto">
          <a:xfrm rot="10798458" flipV="1">
            <a:off x="7208838" y="5072063"/>
            <a:ext cx="167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US" altLang="en-US">
                <a:solidFill>
                  <a:prstClr val="black"/>
                </a:solidFill>
                <a:latin typeface="Arial" panose="020B0604020202020204" pitchFamily="34" charset="0"/>
                <a:cs typeface="Arial" panose="020B0604020202020204" pitchFamily="34" charset="0"/>
              </a:rPr>
              <a:t>Mask interface</a:t>
            </a:r>
          </a:p>
        </p:txBody>
      </p:sp>
      <p:sp>
        <p:nvSpPr>
          <p:cNvPr id="58376" name="Line 9">
            <a:extLst>
              <a:ext uri="{FF2B5EF4-FFF2-40B4-BE49-F238E27FC236}">
                <a16:creationId xmlns:a16="http://schemas.microsoft.com/office/drawing/2014/main" id="{6E5D0A61-5192-410C-B3B9-4A999FB210DB}"/>
              </a:ext>
            </a:extLst>
          </p:cNvPr>
          <p:cNvSpPr>
            <a:spLocks noChangeShapeType="1"/>
          </p:cNvSpPr>
          <p:nvPr/>
        </p:nvSpPr>
        <p:spPr bwMode="auto">
          <a:xfrm flipH="1">
            <a:off x="5521326" y="5014914"/>
            <a:ext cx="1579563" cy="22225"/>
          </a:xfrm>
          <a:prstGeom prst="line">
            <a:avLst/>
          </a:prstGeom>
          <a:noFill/>
          <a:ln w="9525">
            <a:solidFill>
              <a:srgbClr val="33CC33"/>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CA">
              <a:solidFill>
                <a:prstClr val="black"/>
              </a:solidFill>
              <a:latin typeface="Arial" panose="020B0604020202020204" pitchFamily="34" charset="0"/>
              <a:cs typeface="Arial" panose="020B0604020202020204" pitchFamily="34" charset="0"/>
            </a:endParaRPr>
          </a:p>
        </p:txBody>
      </p:sp>
      <p:sp>
        <p:nvSpPr>
          <p:cNvPr id="58377" name="Text Box 10">
            <a:extLst>
              <a:ext uri="{FF2B5EF4-FFF2-40B4-BE49-F238E27FC236}">
                <a16:creationId xmlns:a16="http://schemas.microsoft.com/office/drawing/2014/main" id="{B266A3B0-596C-4E47-910D-E48E649EA086}"/>
              </a:ext>
            </a:extLst>
          </p:cNvPr>
          <p:cNvSpPr txBox="1">
            <a:spLocks noChangeArrowheads="1"/>
          </p:cNvSpPr>
          <p:nvPr/>
        </p:nvSpPr>
        <p:spPr bwMode="auto">
          <a:xfrm>
            <a:off x="7372350" y="4425951"/>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US" altLang="en-US">
                <a:solidFill>
                  <a:prstClr val="black"/>
                </a:solidFill>
                <a:latin typeface="Arial" panose="020B0604020202020204" pitchFamily="34" charset="0"/>
                <a:cs typeface="Arial" panose="020B0604020202020204" pitchFamily="34" charset="0"/>
              </a:rPr>
              <a:t>Headgear</a:t>
            </a:r>
          </a:p>
        </p:txBody>
      </p:sp>
      <p:sp>
        <p:nvSpPr>
          <p:cNvPr id="58378" name="Line 11">
            <a:extLst>
              <a:ext uri="{FF2B5EF4-FFF2-40B4-BE49-F238E27FC236}">
                <a16:creationId xmlns:a16="http://schemas.microsoft.com/office/drawing/2014/main" id="{05C5FD63-09F0-4548-B57C-36B5CDE2B2CF}"/>
              </a:ext>
            </a:extLst>
          </p:cNvPr>
          <p:cNvSpPr>
            <a:spLocks noChangeShapeType="1"/>
          </p:cNvSpPr>
          <p:nvPr/>
        </p:nvSpPr>
        <p:spPr bwMode="auto">
          <a:xfrm flipH="1">
            <a:off x="5518150" y="4518026"/>
            <a:ext cx="1658938" cy="112713"/>
          </a:xfrm>
          <a:prstGeom prst="line">
            <a:avLst/>
          </a:prstGeom>
          <a:noFill/>
          <a:ln w="9525">
            <a:solidFill>
              <a:srgbClr val="33CC33"/>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defRPr/>
            </a:pPr>
            <a:endParaRPr lang="en-CA">
              <a:solidFill>
                <a:prstClr val="black"/>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F9EBE03-9D89-4D0A-8583-5D3AA1D26C36}"/>
              </a:ext>
            </a:extLst>
          </p:cNvPr>
          <p:cNvSpPr/>
          <p:nvPr/>
        </p:nvSpPr>
        <p:spPr>
          <a:xfrm>
            <a:off x="1832591" y="5363540"/>
            <a:ext cx="8294978" cy="1384995"/>
          </a:xfrm>
          <a:prstGeom prst="rect">
            <a:avLst/>
          </a:prstGeom>
        </p:spPr>
        <p:txBody>
          <a:bodyPr wrap="square">
            <a:spAutoFit/>
          </a:bodyPr>
          <a:lstStyle/>
          <a:p>
            <a:pPr fontAlgn="base">
              <a:spcBef>
                <a:spcPct val="0"/>
              </a:spcBef>
              <a:spcAft>
                <a:spcPct val="0"/>
              </a:spcAft>
            </a:pPr>
            <a:r>
              <a:rPr lang="en-CA" sz="1400" dirty="0">
                <a:solidFill>
                  <a:srgbClr val="FF0000"/>
                </a:solidFill>
                <a:highlight>
                  <a:srgbClr val="FFFF00"/>
                </a:highlight>
                <a:latin typeface="Arial" panose="020B0604020202020204" pitchFamily="34" charset="0"/>
                <a:cs typeface="Arial" panose="020B0604020202020204" pitchFamily="34" charset="0"/>
              </a:rPr>
              <a:t>Very simple! </a:t>
            </a:r>
          </a:p>
          <a:p>
            <a:pPr fontAlgn="base">
              <a:spcBef>
                <a:spcPct val="0"/>
              </a:spcBef>
              <a:spcAft>
                <a:spcPct val="0"/>
              </a:spcAft>
            </a:pPr>
            <a:r>
              <a:rPr lang="en-CA" sz="1400" dirty="0">
                <a:solidFill>
                  <a:srgbClr val="FF0000"/>
                </a:solidFill>
                <a:highlight>
                  <a:srgbClr val="FFFF00"/>
                </a:highlight>
                <a:latin typeface="Arial" panose="020B0604020202020204" pitchFamily="34" charset="0"/>
                <a:cs typeface="Arial" panose="020B0604020202020204" pitchFamily="34" charset="0"/>
              </a:rPr>
              <a:t>CPAP </a:t>
            </a:r>
            <a:r>
              <a:rPr lang="en-CA" sz="1400" dirty="0">
                <a:solidFill>
                  <a:srgbClr val="FF0000"/>
                </a:solidFill>
                <a:highlight>
                  <a:srgbClr val="FFFF00"/>
                </a:highlight>
                <a:latin typeface="Arial" panose="020B0604020202020204" pitchFamily="34" charset="0"/>
                <a:cs typeface="Arial" panose="020B0604020202020204" pitchFamily="34" charset="0"/>
                <a:sym typeface="Wingdings" panose="05000000000000000000" pitchFamily="2" charset="2"/>
              </a:rPr>
              <a:t> keeps the airway open, not really a ventilator (it gives continuous air to keep straw open, prevents the soft tissues from </a:t>
            </a:r>
            <a:r>
              <a:rPr lang="en-CA" sz="1400" dirty="0" err="1">
                <a:solidFill>
                  <a:srgbClr val="FF0000"/>
                </a:solidFill>
                <a:highlight>
                  <a:srgbClr val="FFFF00"/>
                </a:highlight>
                <a:latin typeface="Arial" panose="020B0604020202020204" pitchFamily="34" charset="0"/>
                <a:cs typeface="Arial" panose="020B0604020202020204" pitchFamily="34" charset="0"/>
                <a:sym typeface="Wingdings" panose="05000000000000000000" pitchFamily="2" charset="2"/>
              </a:rPr>
              <a:t>collpapsing</a:t>
            </a:r>
            <a:r>
              <a:rPr lang="en-CA" sz="1400" dirty="0">
                <a:solidFill>
                  <a:srgbClr val="FF0000"/>
                </a:solidFill>
                <a:highlight>
                  <a:srgbClr val="FFFF00"/>
                </a:highlight>
                <a:latin typeface="Arial" panose="020B0604020202020204" pitchFamily="34" charset="0"/>
                <a:cs typeface="Arial" panose="020B0604020202020204" pitchFamily="34" charset="0"/>
                <a:sym typeface="Wingdings" panose="05000000000000000000" pitchFamily="2" charset="2"/>
              </a:rPr>
              <a:t> (it is continuous air given, same as PEEP)</a:t>
            </a:r>
          </a:p>
          <a:p>
            <a:pPr fontAlgn="base">
              <a:spcBef>
                <a:spcPct val="0"/>
              </a:spcBef>
              <a:spcAft>
                <a:spcPct val="0"/>
              </a:spcAft>
            </a:pPr>
            <a:r>
              <a:rPr lang="en-CA" sz="1400" dirty="0">
                <a:solidFill>
                  <a:srgbClr val="FF0000"/>
                </a:solidFill>
                <a:highlight>
                  <a:srgbClr val="FFFF00"/>
                </a:highlight>
                <a:latin typeface="Arial" panose="020B0604020202020204" pitchFamily="34" charset="0"/>
                <a:cs typeface="Arial" panose="020B0604020202020204" pitchFamily="34" charset="0"/>
                <a:sym typeface="Wingdings" panose="05000000000000000000" pitchFamily="2" charset="2"/>
              </a:rPr>
              <a:t>BiPAP: you have 2 pressures, you have first of all the PEEP pressure (Same as </a:t>
            </a:r>
            <a:r>
              <a:rPr lang="en-CA" sz="1400" dirty="0" err="1">
                <a:solidFill>
                  <a:srgbClr val="FF0000"/>
                </a:solidFill>
                <a:highlight>
                  <a:srgbClr val="FFFF00"/>
                </a:highlight>
                <a:latin typeface="Arial" panose="020B0604020202020204" pitchFamily="34" charset="0"/>
                <a:cs typeface="Arial" panose="020B0604020202020204" pitchFamily="34" charset="0"/>
                <a:sym typeface="Wingdings" panose="05000000000000000000" pitchFamily="2" charset="2"/>
              </a:rPr>
              <a:t>cpap</a:t>
            </a:r>
            <a:r>
              <a:rPr lang="en-CA" sz="1400" dirty="0">
                <a:solidFill>
                  <a:srgbClr val="FF0000"/>
                </a:solidFill>
                <a:highlight>
                  <a:srgbClr val="FFFF00"/>
                </a:highlight>
                <a:latin typeface="Arial" panose="020B0604020202020204" pitchFamily="34" charset="0"/>
                <a:cs typeface="Arial" panose="020B0604020202020204" pitchFamily="34" charset="0"/>
                <a:sym typeface="Wingdings" panose="05000000000000000000" pitchFamily="2" charset="2"/>
              </a:rPr>
              <a:t>), but you also have an inspiratory helper!  It also has a backup RR giver (it is like a pacemaker for respiratory rate in case you slow down your breathing</a:t>
            </a:r>
            <a:endParaRPr lang="en-CA" sz="1400" dirty="0">
              <a:solidFill>
                <a:srgbClr val="FF0000"/>
              </a:solidFill>
              <a:highlight>
                <a:srgbClr val="FFFF00"/>
              </a:highlight>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C395F3B-C909-41F5-A60C-784FE25102EA}"/>
              </a:ext>
            </a:extLst>
          </p:cNvPr>
          <p:cNvSpPr>
            <a:spLocks noGrp="1"/>
          </p:cNvSpPr>
          <p:nvPr>
            <p:ph type="title" idx="4294967295"/>
          </p:nvPr>
        </p:nvSpPr>
        <p:spPr/>
        <p:txBody>
          <a:bodyPr/>
          <a:lstStyle/>
          <a:p>
            <a:r>
              <a:rPr lang="en-US" altLang="en-US">
                <a:solidFill>
                  <a:srgbClr val="E27223"/>
                </a:solidFill>
              </a:rPr>
              <a:t>CPAP  Continuous Positive Airway Pressure</a:t>
            </a:r>
            <a:br>
              <a:rPr lang="en-US" altLang="en-US">
                <a:solidFill>
                  <a:srgbClr val="E27223"/>
                </a:solidFill>
              </a:rPr>
            </a:br>
            <a:endParaRPr lang="en-US" altLang="en-US">
              <a:solidFill>
                <a:srgbClr val="E27223"/>
              </a:solidFill>
            </a:endParaRPr>
          </a:p>
        </p:txBody>
      </p:sp>
      <p:sp>
        <p:nvSpPr>
          <p:cNvPr id="59395" name="Content Placeholder 2">
            <a:extLst>
              <a:ext uri="{FF2B5EF4-FFF2-40B4-BE49-F238E27FC236}">
                <a16:creationId xmlns:a16="http://schemas.microsoft.com/office/drawing/2014/main" id="{8DAC3522-D01E-433B-BC77-5AAB298B4AB3}"/>
              </a:ext>
            </a:extLst>
          </p:cNvPr>
          <p:cNvSpPr>
            <a:spLocks noGrp="1"/>
          </p:cNvSpPr>
          <p:nvPr>
            <p:ph idx="4294967295"/>
          </p:nvPr>
        </p:nvSpPr>
        <p:spPr>
          <a:xfrm>
            <a:off x="2174875" y="2270125"/>
            <a:ext cx="3962400" cy="3810000"/>
          </a:xfrm>
        </p:spPr>
        <p:txBody>
          <a:bodyPr/>
          <a:lstStyle/>
          <a:p>
            <a:pPr marL="0" indent="0"/>
            <a:r>
              <a:rPr lang="en-US" altLang="en-US" sz="2000">
                <a:latin typeface="Arial" panose="020B0604020202020204" pitchFamily="34" charset="0"/>
              </a:rPr>
              <a:t>Works by creating a "pneumatic splint" for the upper airway, preventing the soft tissues of the upper airway from narrowing and collapsing.</a:t>
            </a:r>
          </a:p>
          <a:p>
            <a:pPr marL="0" indent="0">
              <a:buNone/>
            </a:pPr>
            <a:endParaRPr lang="en-US" altLang="en-US" sz="2000">
              <a:latin typeface="Arial" panose="020B0604020202020204" pitchFamily="34" charset="0"/>
            </a:endParaRPr>
          </a:p>
          <a:p>
            <a:pPr marL="0" indent="0"/>
            <a:r>
              <a:rPr lang="en-US" altLang="en-US" sz="2000">
                <a:latin typeface="Arial" panose="020B0604020202020204" pitchFamily="34" charset="0"/>
              </a:rPr>
              <a:t>Pressurized air is sent from a flow generator through air tubing and a mask to the face - through to the upper airway.</a:t>
            </a:r>
          </a:p>
          <a:p>
            <a:pPr marL="0" indent="0">
              <a:buNone/>
            </a:pPr>
            <a:r>
              <a:rPr lang="en-US" altLang="en-US" sz="1600"/>
              <a:t> </a:t>
            </a:r>
          </a:p>
        </p:txBody>
      </p:sp>
      <p:sp>
        <p:nvSpPr>
          <p:cNvPr id="3" name="Rectangle 2">
            <a:extLst>
              <a:ext uri="{FF2B5EF4-FFF2-40B4-BE49-F238E27FC236}">
                <a16:creationId xmlns:a16="http://schemas.microsoft.com/office/drawing/2014/main" id="{5DF24B90-D228-4C82-8C4C-4E0A54C7337C}"/>
              </a:ext>
            </a:extLst>
          </p:cNvPr>
          <p:cNvSpPr/>
          <p:nvPr/>
        </p:nvSpPr>
        <p:spPr bwMode="auto">
          <a:xfrm>
            <a:off x="8939212" y="1920875"/>
            <a:ext cx="1295400" cy="736862"/>
          </a:xfrm>
          <a:prstGeom prst="rect">
            <a:avLst/>
          </a:prstGeom>
          <a:solidFill>
            <a:srgbClr val="EEA521"/>
          </a:solidFill>
          <a:ln w="9525" cap="flat" cmpd="sng" algn="ctr">
            <a:solidFill>
              <a:srgbClr val="EEA521"/>
            </a:solidFill>
            <a:prstDash val="solid"/>
            <a:round/>
            <a:headEnd type="none" w="med" len="med"/>
            <a:tailEnd type="none" w="med" len="med"/>
          </a:ln>
          <a:effectLst/>
          <a:scene3d>
            <a:camera prst="orthographicFront"/>
            <a:lightRig rig="threePt" dir="t"/>
          </a:scene3d>
          <a:sp3d>
            <a:bevelT/>
          </a:sp3d>
        </p:spPr>
        <p:txBody>
          <a:bodyPr/>
          <a:lstStyle/>
          <a:p>
            <a:pPr algn="ctr" eaLnBrk="0" fontAlgn="base" hangingPunct="0">
              <a:spcBef>
                <a:spcPct val="0"/>
              </a:spcBef>
              <a:spcAft>
                <a:spcPct val="0"/>
              </a:spcAft>
              <a:defRPr/>
            </a:pPr>
            <a:r>
              <a:rPr lang="en-US" dirty="0">
                <a:solidFill>
                  <a:prstClr val="white"/>
                </a:solidFill>
                <a:latin typeface="Arial" charset="0"/>
                <a:ea typeface="ヒラギノ角ゴ Pro W3" pitchFamily="1" charset="-128"/>
                <a:cs typeface="Arial" panose="020B0604020202020204" pitchFamily="34" charset="0"/>
              </a:rPr>
              <a:t>Pneumatic</a:t>
            </a:r>
            <a:r>
              <a:rPr lang="en-US" dirty="0">
                <a:solidFill>
                  <a:prstClr val="black"/>
                </a:solidFill>
                <a:latin typeface="Arial" charset="0"/>
                <a:ea typeface="ヒラギノ角ゴ Pro W3" pitchFamily="1" charset="-128"/>
                <a:cs typeface="Arial" panose="020B0604020202020204" pitchFamily="34" charset="0"/>
              </a:rPr>
              <a:t> </a:t>
            </a:r>
            <a:r>
              <a:rPr lang="en-US" dirty="0">
                <a:solidFill>
                  <a:prstClr val="white"/>
                </a:solidFill>
                <a:latin typeface="Arial" charset="0"/>
                <a:ea typeface="ヒラギノ角ゴ Pro W3" pitchFamily="1" charset="-128"/>
                <a:cs typeface="Arial" panose="020B0604020202020204" pitchFamily="34" charset="0"/>
              </a:rPr>
              <a:t>Splint</a:t>
            </a:r>
          </a:p>
        </p:txBody>
      </p:sp>
      <p:pic>
        <p:nvPicPr>
          <p:cNvPr id="59399" name="Picture 5">
            <a:extLst>
              <a:ext uri="{FF2B5EF4-FFF2-40B4-BE49-F238E27FC236}">
                <a16:creationId xmlns:a16="http://schemas.microsoft.com/office/drawing/2014/main" id="{B1EA72C4-2A48-4C5E-99D8-E34033DF2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1" y="1801813"/>
            <a:ext cx="2716213"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10B05870-DC6D-4B93-98F7-E768F035FA82}"/>
              </a:ext>
            </a:extLst>
          </p:cNvPr>
          <p:cNvSpPr/>
          <p:nvPr/>
        </p:nvSpPr>
        <p:spPr bwMode="auto">
          <a:xfrm>
            <a:off x="7827962" y="4092511"/>
            <a:ext cx="2819400" cy="2736979"/>
          </a:xfrm>
          <a:prstGeom prst="ellipse">
            <a:avLst/>
          </a:prstGeom>
          <a:solidFill>
            <a:srgbClr val="ADCC2B"/>
          </a:solidFill>
          <a:ln w="9525" cap="flat" cmpd="sng" algn="ctr">
            <a:solidFill>
              <a:srgbClr val="ADCC2B"/>
            </a:solidFill>
            <a:prstDash val="solid"/>
            <a:round/>
            <a:headEnd type="none" w="med" len="med"/>
            <a:tailEnd type="none" w="med" len="med"/>
          </a:ln>
          <a:effectLst/>
          <a:scene3d>
            <a:camera prst="orthographicFront"/>
            <a:lightRig rig="threePt" dir="t"/>
          </a:scene3d>
          <a:sp3d>
            <a:bevelT/>
          </a:sp3d>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en-US" altLang="en-US" dirty="0">
                <a:solidFill>
                  <a:prstClr val="black"/>
                </a:solidFill>
                <a:latin typeface="Comic Sans MS" pitchFamily="66" charset="0"/>
                <a:ea typeface="ヒラギノ角ゴ Pro W3" pitchFamily="1" charset="-128"/>
              </a:rPr>
              <a:t>The air passes through the nose and into the throat, where the slight pressure keeps the upper airway open.</a:t>
            </a:r>
            <a:r>
              <a:rPr lang="en-US" altLang="en-US" sz="1400" dirty="0">
                <a:solidFill>
                  <a:prstClr val="black"/>
                </a:solidFill>
                <a:latin typeface="Comic Sans MS" pitchFamily="66" charset="0"/>
                <a:ea typeface="ヒラギノ角ゴ Pro W3" pitchFamily="1" charset="-128"/>
              </a:rPr>
              <a:t> </a:t>
            </a:r>
            <a:endParaRPr lang="en-US" altLang="en-US" sz="2400" dirty="0">
              <a:solidFill>
                <a:prstClr val="black"/>
              </a:solidFill>
              <a:latin typeface="Comic Sans MS" pitchFamily="66" charset="0"/>
              <a:ea typeface="ヒラギノ角ゴ Pro W3" pitchFamily="1" charset="-128"/>
            </a:endParaRPr>
          </a:p>
        </p:txBody>
      </p:sp>
      <p:sp>
        <p:nvSpPr>
          <p:cNvPr id="59403" name="TextBox 6">
            <a:extLst>
              <a:ext uri="{FF2B5EF4-FFF2-40B4-BE49-F238E27FC236}">
                <a16:creationId xmlns:a16="http://schemas.microsoft.com/office/drawing/2014/main" id="{9C395030-C498-425A-BB2A-40CA3436428F}"/>
              </a:ext>
            </a:extLst>
          </p:cNvPr>
          <p:cNvSpPr txBox="1">
            <a:spLocks noChangeArrowheads="1"/>
          </p:cNvSpPr>
          <p:nvPr/>
        </p:nvSpPr>
        <p:spPr bwMode="auto">
          <a:xfrm>
            <a:off x="6232526" y="4835526"/>
            <a:ext cx="167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eaLnBrk="0" fontAlgn="base" hangingPunct="0">
              <a:spcBef>
                <a:spcPct val="0"/>
              </a:spcBef>
              <a:spcAft>
                <a:spcPct val="0"/>
              </a:spcAft>
              <a:buNone/>
              <a:defRPr/>
            </a:pPr>
            <a:r>
              <a:rPr lang="en-CA" altLang="en-US" sz="2000">
                <a:solidFill>
                  <a:prstClr val="black"/>
                </a:solidFill>
                <a:latin typeface="Arial" panose="020B0604020202020204" pitchFamily="34" charset="0"/>
                <a:ea typeface="ヒラギノ角ゴ Pro W3" pitchFamily="1" charset="-128"/>
                <a:cs typeface="Arial" panose="020B0604020202020204" pitchFamily="34" charset="0"/>
              </a:rPr>
              <a:t>ResMed.com</a:t>
            </a:r>
          </a:p>
        </p:txBody>
      </p:sp>
      <p:sp>
        <p:nvSpPr>
          <p:cNvPr id="8" name="Rectangle 7">
            <a:extLst>
              <a:ext uri="{FF2B5EF4-FFF2-40B4-BE49-F238E27FC236}">
                <a16:creationId xmlns:a16="http://schemas.microsoft.com/office/drawing/2014/main" id="{4EEB06D1-6A1B-4360-ADD6-CAC8632CB9AC}"/>
              </a:ext>
            </a:extLst>
          </p:cNvPr>
          <p:cNvSpPr/>
          <p:nvPr/>
        </p:nvSpPr>
        <p:spPr>
          <a:xfrm>
            <a:off x="1763422" y="5706546"/>
            <a:ext cx="8294978" cy="369332"/>
          </a:xfrm>
          <a:prstGeom prst="rect">
            <a:avLst/>
          </a:prstGeom>
        </p:spPr>
        <p:txBody>
          <a:bodyPr wrap="square">
            <a:spAutoFit/>
          </a:bodyPr>
          <a:lstStyle/>
          <a:p>
            <a:pPr fontAlgn="base">
              <a:spcBef>
                <a:spcPct val="0"/>
              </a:spcBef>
              <a:spcAft>
                <a:spcPct val="0"/>
              </a:spcAft>
            </a:pPr>
            <a:r>
              <a:rPr lang="en-CA" dirty="0">
                <a:solidFill>
                  <a:srgbClr val="FF0000"/>
                </a:solidFill>
                <a:latin typeface="Arial" panose="020B0604020202020204" pitchFamily="34" charset="0"/>
                <a:cs typeface="Arial" panose="020B0604020202020204" pitchFamily="34" charset="0"/>
              </a:rPr>
              <a:t>CAP is continuous air supply to prevent collapsing!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3B57224F-AF13-419E-BE61-B9DD50EEA547}"/>
              </a:ext>
            </a:extLst>
          </p:cNvPr>
          <p:cNvSpPr>
            <a:spLocks noGrp="1"/>
          </p:cNvSpPr>
          <p:nvPr>
            <p:ph type="title" idx="4294967295"/>
          </p:nvPr>
        </p:nvSpPr>
        <p:spPr>
          <a:xfrm>
            <a:off x="2024063" y="163513"/>
            <a:ext cx="7772400" cy="609600"/>
          </a:xfrm>
        </p:spPr>
        <p:txBody>
          <a:bodyPr/>
          <a:lstStyle/>
          <a:p>
            <a:r>
              <a:rPr lang="en-US" altLang="en-US">
                <a:solidFill>
                  <a:srgbClr val="E27223"/>
                </a:solidFill>
              </a:rPr>
              <a:t>BiPAP Therapy</a:t>
            </a:r>
          </a:p>
        </p:txBody>
      </p:sp>
      <p:sp>
        <p:nvSpPr>
          <p:cNvPr id="61443" name="Content Placeholder 2">
            <a:extLst>
              <a:ext uri="{FF2B5EF4-FFF2-40B4-BE49-F238E27FC236}">
                <a16:creationId xmlns:a16="http://schemas.microsoft.com/office/drawing/2014/main" id="{87B3F0DE-F22D-4ABD-BA75-D71A961287C0}"/>
              </a:ext>
            </a:extLst>
          </p:cNvPr>
          <p:cNvSpPr>
            <a:spLocks noGrp="1"/>
          </p:cNvSpPr>
          <p:nvPr>
            <p:ph idx="4294967295"/>
          </p:nvPr>
        </p:nvSpPr>
        <p:spPr>
          <a:xfrm>
            <a:off x="1524000" y="1470025"/>
            <a:ext cx="7772400" cy="3657600"/>
          </a:xfrm>
        </p:spPr>
        <p:txBody>
          <a:bodyPr/>
          <a:lstStyle/>
          <a:p>
            <a:pPr lvl="1">
              <a:buFontTx/>
              <a:buChar char="•"/>
            </a:pPr>
            <a:r>
              <a:rPr lang="en-US" altLang="en-US" sz="1800" dirty="0">
                <a:latin typeface="Arial" panose="020B0604020202020204" pitchFamily="34" charset="0"/>
              </a:rPr>
              <a:t>Delivers 2 pressures: more positive pressure during inspiration </a:t>
            </a:r>
            <a:r>
              <a:rPr lang="en-US" altLang="en-US" sz="1800" dirty="0">
                <a:solidFill>
                  <a:schemeClr val="hlink"/>
                </a:solidFill>
                <a:latin typeface="Arial" panose="020B0604020202020204" pitchFamily="34" charset="0"/>
              </a:rPr>
              <a:t>(PIP)</a:t>
            </a:r>
            <a:r>
              <a:rPr lang="en-US" altLang="en-US" sz="1800" dirty="0">
                <a:latin typeface="Arial" panose="020B0604020202020204" pitchFamily="34" charset="0"/>
              </a:rPr>
              <a:t> and less pressure during exhalation </a:t>
            </a:r>
            <a:r>
              <a:rPr lang="en-US" altLang="en-US" sz="1800" dirty="0">
                <a:solidFill>
                  <a:schemeClr val="hlink"/>
                </a:solidFill>
                <a:latin typeface="Arial" panose="020B0604020202020204" pitchFamily="34" charset="0"/>
              </a:rPr>
              <a:t>(PEEP)</a:t>
            </a:r>
            <a:endParaRPr lang="en-US" altLang="en-US" sz="1800" dirty="0">
              <a:latin typeface="Arial" panose="020B0604020202020204" pitchFamily="34" charset="0"/>
            </a:endParaRPr>
          </a:p>
          <a:p>
            <a:pPr lvl="1">
              <a:buFontTx/>
              <a:buChar char="•"/>
            </a:pPr>
            <a:r>
              <a:rPr lang="en-US" altLang="en-US" sz="1800" dirty="0">
                <a:latin typeface="Arial" panose="020B0604020202020204" pitchFamily="34" charset="0"/>
              </a:rPr>
              <a:t>Sensor detects onset and duration of each breath, like pressure support</a:t>
            </a:r>
          </a:p>
          <a:p>
            <a:pPr lvl="1">
              <a:buFontTx/>
              <a:buChar char="•"/>
            </a:pPr>
            <a:r>
              <a:rPr lang="en-US" altLang="en-US" sz="1800" dirty="0">
                <a:latin typeface="Arial" panose="020B0604020202020204" pitchFamily="34" charset="0"/>
              </a:rPr>
              <a:t>Pressure differential (PIP – PEEP) means that device delivers a tidal volume with each breath, so machine can also be used to </a:t>
            </a:r>
            <a:r>
              <a:rPr lang="en-US" altLang="en-US" sz="1800" i="1" dirty="0">
                <a:solidFill>
                  <a:schemeClr val="hlink"/>
                </a:solidFill>
                <a:latin typeface="Arial" panose="020B0604020202020204" pitchFamily="34" charset="0"/>
              </a:rPr>
              <a:t>ventilate</a:t>
            </a:r>
            <a:r>
              <a:rPr lang="en-US" altLang="en-US" sz="1800" dirty="0">
                <a:latin typeface="Arial" panose="020B0604020202020204" pitchFamily="34" charset="0"/>
              </a:rPr>
              <a:t> someone</a:t>
            </a:r>
          </a:p>
          <a:p>
            <a:pPr lvl="2"/>
            <a:r>
              <a:rPr lang="en-US" altLang="en-US" sz="1800" dirty="0">
                <a:latin typeface="Arial" panose="020B0604020202020204" pitchFamily="34" charset="0"/>
              </a:rPr>
              <a:t>Can use in ICU for non-invasive ventilation for patients in mild respiratory failure, or at home for home nighttime ventilation for nighttime respiratory failure</a:t>
            </a:r>
          </a:p>
          <a:p>
            <a:pPr lvl="2"/>
            <a:r>
              <a:rPr lang="en-US" altLang="en-US" sz="1800" dirty="0">
                <a:latin typeface="Arial" panose="020B0604020202020204" pitchFamily="34" charset="0"/>
              </a:rPr>
              <a:t>Built-in Backup Rate, so delivers breaths if patient develops central apnea</a:t>
            </a:r>
          </a:p>
          <a:p>
            <a:pPr lvl="2"/>
            <a:r>
              <a:rPr lang="en-US" altLang="en-US" sz="1800" dirty="0">
                <a:latin typeface="Arial" panose="020B0604020202020204" pitchFamily="34" charset="0"/>
              </a:rPr>
              <a:t>System intrinsically leaky, so can’t deliver high pressures, minimal or no ventilator alarms</a:t>
            </a:r>
          </a:p>
          <a:p>
            <a:pPr marL="0" indent="0"/>
            <a:endParaRPr lang="en-US" altLang="en-US" dirty="0"/>
          </a:p>
          <a:p>
            <a:pPr marL="0" indent="0">
              <a:buNone/>
            </a:pPr>
            <a:endParaRPr lang="en-US" altLang="en-US" dirty="0"/>
          </a:p>
        </p:txBody>
      </p:sp>
      <p:pic>
        <p:nvPicPr>
          <p:cNvPr id="61444" name="Picture 2">
            <a:extLst>
              <a:ext uri="{FF2B5EF4-FFF2-40B4-BE49-F238E27FC236}">
                <a16:creationId xmlns:a16="http://schemas.microsoft.com/office/drawing/2014/main" id="{F6DEAAC8-37A2-4F7F-8B10-720F33205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301" y="165101"/>
            <a:ext cx="1700213"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B67AEA2-53FF-4BB5-AA63-CA6E54F5D616}"/>
              </a:ext>
            </a:extLst>
          </p:cNvPr>
          <p:cNvSpPr/>
          <p:nvPr/>
        </p:nvSpPr>
        <p:spPr>
          <a:xfrm>
            <a:off x="1762774" y="5688450"/>
            <a:ext cx="8294978" cy="1169551"/>
          </a:xfrm>
          <a:prstGeom prst="rect">
            <a:avLst/>
          </a:prstGeom>
        </p:spPr>
        <p:txBody>
          <a:bodyPr wrap="square">
            <a:spAutoFit/>
          </a:bodyPr>
          <a:lstStyle/>
          <a:p>
            <a:pPr fontAlgn="base">
              <a:spcBef>
                <a:spcPct val="0"/>
              </a:spcBef>
              <a:spcAft>
                <a:spcPct val="0"/>
              </a:spcAft>
            </a:pPr>
            <a:r>
              <a:rPr lang="en-CA" sz="1400" dirty="0">
                <a:solidFill>
                  <a:srgbClr val="FF0000"/>
                </a:solidFill>
                <a:highlight>
                  <a:srgbClr val="FFFF00"/>
                </a:highlight>
                <a:latin typeface="Arial" panose="020B0604020202020204" pitchFamily="34" charset="0"/>
                <a:cs typeface="Arial" panose="020B0604020202020204" pitchFamily="34" charset="0"/>
              </a:rPr>
              <a:t>BiPAP is 2 pressures given</a:t>
            </a:r>
          </a:p>
          <a:p>
            <a:pPr marL="342900" indent="-342900" fontAlgn="base">
              <a:spcBef>
                <a:spcPct val="0"/>
              </a:spcBef>
              <a:spcAft>
                <a:spcPct val="0"/>
              </a:spcAft>
              <a:buFontTx/>
              <a:buAutoNum type="arabicParenR"/>
            </a:pPr>
            <a:r>
              <a:rPr lang="en-CA" sz="1400" dirty="0">
                <a:solidFill>
                  <a:srgbClr val="FF0000"/>
                </a:solidFill>
                <a:highlight>
                  <a:srgbClr val="FFFF00"/>
                </a:highlight>
                <a:latin typeface="Arial" panose="020B0604020202020204" pitchFamily="34" charset="0"/>
                <a:cs typeface="Arial" panose="020B0604020202020204" pitchFamily="34" charset="0"/>
              </a:rPr>
              <a:t>Same pressure as CPAP </a:t>
            </a:r>
            <a:r>
              <a:rPr lang="en-CA" sz="1400" dirty="0">
                <a:solidFill>
                  <a:srgbClr val="FF0000"/>
                </a:solidFill>
                <a:highlight>
                  <a:srgbClr val="FFFF00"/>
                </a:highlight>
                <a:latin typeface="Arial" panose="020B0604020202020204" pitchFamily="34" charset="0"/>
                <a:cs typeface="Arial" panose="020B0604020202020204" pitchFamily="34" charset="0"/>
                <a:sym typeface="Wingdings" panose="05000000000000000000" pitchFamily="2" charset="2"/>
              </a:rPr>
              <a:t> keep airway open</a:t>
            </a:r>
          </a:p>
          <a:p>
            <a:pPr marL="342900" indent="-342900" fontAlgn="base">
              <a:spcBef>
                <a:spcPct val="0"/>
              </a:spcBef>
              <a:spcAft>
                <a:spcPct val="0"/>
              </a:spcAft>
              <a:buFontTx/>
              <a:buAutoNum type="arabicParenR"/>
            </a:pPr>
            <a:r>
              <a:rPr lang="en-CA" sz="1400" dirty="0">
                <a:solidFill>
                  <a:srgbClr val="FF0000"/>
                </a:solidFill>
                <a:highlight>
                  <a:srgbClr val="FFFF00"/>
                </a:highlight>
                <a:latin typeface="Arial" panose="020B0604020202020204" pitchFamily="34" charset="0"/>
                <a:cs typeface="Arial" panose="020B0604020202020204" pitchFamily="34" charset="0"/>
                <a:sym typeface="Wingdings" panose="05000000000000000000" pitchFamily="2" charset="2"/>
              </a:rPr>
              <a:t>A helper for inspiration (adds pressure whenever you inhale!</a:t>
            </a:r>
          </a:p>
          <a:p>
            <a:pPr fontAlgn="base">
              <a:spcBef>
                <a:spcPct val="0"/>
              </a:spcBef>
              <a:spcAft>
                <a:spcPct val="0"/>
              </a:spcAft>
            </a:pPr>
            <a:r>
              <a:rPr lang="en-CA" sz="1400" dirty="0">
                <a:solidFill>
                  <a:srgbClr val="FF0000"/>
                </a:solidFill>
                <a:highlight>
                  <a:srgbClr val="FFFF00"/>
                </a:highlight>
                <a:latin typeface="Arial" panose="020B0604020202020204" pitchFamily="34" charset="0"/>
                <a:cs typeface="Arial" panose="020B0604020202020204" pitchFamily="34" charset="0"/>
                <a:sym typeface="Wingdings" panose="05000000000000000000" pitchFamily="2" charset="2"/>
              </a:rPr>
              <a:t>IT ALSO HAS A BACKUP SYSTEM, RR PACEMAKER! Not perfect but it is good, bit more secure than a CPAP.</a:t>
            </a:r>
            <a:endParaRPr lang="en-CA" sz="1400" dirty="0">
              <a:solidFill>
                <a:srgbClr val="FF0000"/>
              </a:solidFill>
              <a:highlight>
                <a:srgbClr val="FFFF00"/>
              </a:highlight>
              <a:latin typeface="Arial" panose="020B060402020202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EED6769E-CD52-41C0-AC1E-07BA2C80EF06}"/>
              </a:ext>
            </a:extLst>
          </p:cNvPr>
          <p:cNvSpPr>
            <a:spLocks noGrp="1"/>
          </p:cNvSpPr>
          <p:nvPr>
            <p:ph type="title" idx="4294967295"/>
          </p:nvPr>
        </p:nvSpPr>
        <p:spPr/>
        <p:txBody>
          <a:bodyPr/>
          <a:lstStyle/>
          <a:p>
            <a:r>
              <a:rPr lang="en-US" altLang="en-US"/>
              <a:t>Complications of Positive Airway Pressure Devices</a:t>
            </a:r>
            <a:endParaRPr lang="en-CA" altLang="en-US"/>
          </a:p>
        </p:txBody>
      </p:sp>
      <p:sp>
        <p:nvSpPr>
          <p:cNvPr id="63491" name="Rectangle 3">
            <a:extLst>
              <a:ext uri="{FF2B5EF4-FFF2-40B4-BE49-F238E27FC236}">
                <a16:creationId xmlns:a16="http://schemas.microsoft.com/office/drawing/2014/main" id="{06F43F5E-BFD2-48AD-94EF-20B4382A957C}"/>
              </a:ext>
            </a:extLst>
          </p:cNvPr>
          <p:cNvSpPr>
            <a:spLocks noGrp="1"/>
          </p:cNvSpPr>
          <p:nvPr>
            <p:ph type="body" idx="4294967295"/>
          </p:nvPr>
        </p:nvSpPr>
        <p:spPr>
          <a:xfrm>
            <a:off x="1524001" y="914400"/>
            <a:ext cx="9296400" cy="4648200"/>
          </a:xfrm>
        </p:spPr>
        <p:txBody>
          <a:bodyPr/>
          <a:lstStyle/>
          <a:p>
            <a:r>
              <a:rPr lang="en-US" altLang="en-US" sz="2000" dirty="0"/>
              <a:t>Compliance with long-term use &lt; 50%</a:t>
            </a:r>
          </a:p>
          <a:p>
            <a:pPr lvl="1"/>
            <a:r>
              <a:rPr lang="en-US" altLang="en-US" sz="2000" dirty="0"/>
              <a:t>Interfere with sleep, positioning, noise, difficulty exhaling and unusual sensation inhaling, claustrophobia</a:t>
            </a:r>
          </a:p>
          <a:p>
            <a:pPr lvl="1"/>
            <a:r>
              <a:rPr lang="en-US" altLang="en-US" sz="2000" dirty="0"/>
              <a:t>Drying of airway (prevent with humidification)</a:t>
            </a:r>
            <a:endParaRPr lang="en-US" altLang="en-US" sz="2400" dirty="0"/>
          </a:p>
          <a:p>
            <a:pPr lvl="1"/>
            <a:r>
              <a:rPr lang="en-US" altLang="en-US" sz="2000" dirty="0"/>
              <a:t>Perception it interferes with intimacy, but bed partners often prefer use of device, as snoring/apnea much less loud</a:t>
            </a:r>
          </a:p>
          <a:p>
            <a:pPr lvl="1"/>
            <a:r>
              <a:rPr lang="en-US" altLang="en-US" sz="2000" dirty="0"/>
              <a:t>Perceived benefits (daytime functioning, cardiovascular health etc.) may be subtle</a:t>
            </a:r>
          </a:p>
          <a:p>
            <a:r>
              <a:rPr lang="en-US" altLang="en-US" sz="2000" dirty="0"/>
              <a:t>Complications – fairly similar to invasive ventilation, but milder</a:t>
            </a:r>
          </a:p>
          <a:p>
            <a:pPr lvl="1"/>
            <a:r>
              <a:rPr lang="en-US" altLang="en-US" sz="2000" dirty="0"/>
              <a:t>Facial, nasal pressure sores from mask common</a:t>
            </a:r>
          </a:p>
          <a:p>
            <a:pPr lvl="1"/>
            <a:r>
              <a:rPr lang="en-US" altLang="en-US" sz="2000" dirty="0"/>
              <a:t>Dry nose &amp; throat, nosebleeds, eye irritation from airflow around mask</a:t>
            </a:r>
          </a:p>
          <a:p>
            <a:pPr lvl="1"/>
            <a:r>
              <a:rPr lang="en-US" altLang="en-US" sz="2000" dirty="0"/>
              <a:t>Gastric distention from air</a:t>
            </a:r>
          </a:p>
        </p:txBody>
      </p:sp>
      <p:sp>
        <p:nvSpPr>
          <p:cNvPr id="4" name="Rectangle 3">
            <a:extLst>
              <a:ext uri="{FF2B5EF4-FFF2-40B4-BE49-F238E27FC236}">
                <a16:creationId xmlns:a16="http://schemas.microsoft.com/office/drawing/2014/main" id="{749C72B1-47D3-4163-83CB-3B05C74EC626}"/>
              </a:ext>
            </a:extLst>
          </p:cNvPr>
          <p:cNvSpPr/>
          <p:nvPr/>
        </p:nvSpPr>
        <p:spPr>
          <a:xfrm>
            <a:off x="1763422" y="5706546"/>
            <a:ext cx="8294978" cy="369332"/>
          </a:xfrm>
          <a:prstGeom prst="rect">
            <a:avLst/>
          </a:prstGeom>
        </p:spPr>
        <p:txBody>
          <a:bodyPr wrap="square">
            <a:spAutoFit/>
          </a:bodyPr>
          <a:lstStyle/>
          <a:p>
            <a:pPr fontAlgn="base">
              <a:spcBef>
                <a:spcPct val="0"/>
              </a:spcBef>
              <a:spcAft>
                <a:spcPct val="0"/>
              </a:spcAft>
            </a:pPr>
            <a:endParaRPr lang="en-CA" dirty="0">
              <a:solidFill>
                <a:srgbClr val="FF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DE9198FB-0093-455F-BD25-564EE384B7C7}"/>
              </a:ext>
            </a:extLst>
          </p:cNvPr>
          <p:cNvSpPr/>
          <p:nvPr/>
        </p:nvSpPr>
        <p:spPr>
          <a:xfrm>
            <a:off x="1948511" y="5627062"/>
            <a:ext cx="8294978" cy="646331"/>
          </a:xfrm>
          <a:prstGeom prst="rect">
            <a:avLst/>
          </a:prstGeom>
        </p:spPr>
        <p:txBody>
          <a:bodyPr wrap="square">
            <a:spAutoFit/>
          </a:bodyPr>
          <a:lstStyle/>
          <a:p>
            <a:pPr fontAlgn="base">
              <a:spcBef>
                <a:spcPct val="0"/>
              </a:spcBef>
              <a:spcAft>
                <a:spcPct val="0"/>
              </a:spcAft>
            </a:pPr>
            <a:r>
              <a:rPr lang="en-CA" dirty="0">
                <a:solidFill>
                  <a:srgbClr val="FF0000"/>
                </a:solidFill>
                <a:latin typeface="Arial" panose="020B0604020202020204" pitchFamily="34" charset="0"/>
                <a:cs typeface="Arial" panose="020B0604020202020204" pitchFamily="34" charset="0"/>
              </a:rPr>
              <a:t>Most patient don’t actually use it much! It can interfere with sleep! There is a lot of air hitting your face! Only patients that think it is working will use it!</a:t>
            </a:r>
          </a:p>
        </p:txBody>
      </p:sp>
      <p:sp>
        <p:nvSpPr>
          <p:cNvPr id="6" name="Rectangle 5">
            <a:extLst>
              <a:ext uri="{FF2B5EF4-FFF2-40B4-BE49-F238E27FC236}">
                <a16:creationId xmlns:a16="http://schemas.microsoft.com/office/drawing/2014/main" id="{956F1DCF-50F8-4274-B0E5-7E8FBB8F4770}"/>
              </a:ext>
            </a:extLst>
          </p:cNvPr>
          <p:cNvSpPr/>
          <p:nvPr/>
        </p:nvSpPr>
        <p:spPr>
          <a:xfrm>
            <a:off x="5334000" y="4800600"/>
            <a:ext cx="8294978" cy="369332"/>
          </a:xfrm>
          <a:prstGeom prst="rect">
            <a:avLst/>
          </a:prstGeom>
        </p:spPr>
        <p:txBody>
          <a:bodyPr wrap="square">
            <a:spAutoFit/>
          </a:bodyPr>
          <a:lstStyle/>
          <a:p>
            <a:pPr fontAlgn="base">
              <a:spcBef>
                <a:spcPct val="0"/>
              </a:spcBef>
              <a:spcAft>
                <a:spcPct val="0"/>
              </a:spcAft>
            </a:pPr>
            <a:r>
              <a:rPr lang="en-CA" dirty="0">
                <a:solidFill>
                  <a:srgbClr val="FF0000"/>
                </a:solidFill>
                <a:latin typeface="Arial" panose="020B0604020202020204" pitchFamily="34" charset="0"/>
                <a:cs typeface="Arial" panose="020B0604020202020204" pitchFamily="34" charset="0"/>
              </a:rPr>
              <a:t>Gastric distension 00&gt; air going into stomach</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DCF2183-9E7F-4FD1-89C8-61C850EBC6FC}"/>
              </a:ext>
            </a:extLst>
          </p:cNvPr>
          <p:cNvSpPr>
            <a:spLocks noGrp="1"/>
          </p:cNvSpPr>
          <p:nvPr>
            <p:ph type="title" idx="4294967295"/>
          </p:nvPr>
        </p:nvSpPr>
        <p:spPr/>
        <p:txBody>
          <a:bodyPr/>
          <a:lstStyle/>
          <a:p>
            <a:r>
              <a:rPr lang="en-US" altLang="en-US"/>
              <a:t>Why Care About Non-invasive Ventilation?</a:t>
            </a:r>
            <a:endParaRPr lang="en-CA" altLang="en-US"/>
          </a:p>
        </p:txBody>
      </p:sp>
      <p:sp>
        <p:nvSpPr>
          <p:cNvPr id="64515" name="Rectangle 3">
            <a:extLst>
              <a:ext uri="{FF2B5EF4-FFF2-40B4-BE49-F238E27FC236}">
                <a16:creationId xmlns:a16="http://schemas.microsoft.com/office/drawing/2014/main" id="{B94D0BAB-1B36-497D-A7BA-E440865D1EFE}"/>
              </a:ext>
            </a:extLst>
          </p:cNvPr>
          <p:cNvSpPr>
            <a:spLocks noGrp="1"/>
          </p:cNvSpPr>
          <p:nvPr>
            <p:ph type="body" idx="4294967295"/>
          </p:nvPr>
        </p:nvSpPr>
        <p:spPr>
          <a:xfrm>
            <a:off x="1760538" y="4667251"/>
            <a:ext cx="8229600" cy="1793875"/>
          </a:xfrm>
        </p:spPr>
        <p:txBody>
          <a:bodyPr/>
          <a:lstStyle/>
          <a:p>
            <a:r>
              <a:rPr lang="en-US" altLang="en-US" sz="2400"/>
              <a:t>Number of CPAP devices United States (2006): 20 Million</a:t>
            </a:r>
          </a:p>
          <a:p>
            <a:r>
              <a:rPr lang="en-US" altLang="en-US" sz="2400" u="sng"/>
              <a:t>Rise</a:t>
            </a:r>
            <a:r>
              <a:rPr lang="en-US" altLang="en-US" sz="2400"/>
              <a:t> in CPAP prescriptions per year (United States): 18%</a:t>
            </a:r>
          </a:p>
          <a:p>
            <a:r>
              <a:rPr lang="en-US" altLang="en-US" sz="2400"/>
              <a:t>CPAP sales (United States, 2006): $2.4 Billion per year</a:t>
            </a:r>
          </a:p>
          <a:p>
            <a:pPr lvl="1"/>
            <a:endParaRPr lang="en-CA" altLang="en-US"/>
          </a:p>
          <a:p>
            <a:endParaRPr lang="en-CA" altLang="en-US" sz="1600"/>
          </a:p>
        </p:txBody>
      </p:sp>
      <p:pic>
        <p:nvPicPr>
          <p:cNvPr id="64516" name="Picture 4">
            <a:extLst>
              <a:ext uri="{FF2B5EF4-FFF2-40B4-BE49-F238E27FC236}">
                <a16:creationId xmlns:a16="http://schemas.microsoft.com/office/drawing/2014/main" id="{90423757-59F2-4100-AF9E-97355D30E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1997075"/>
            <a:ext cx="5033962"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 Box 5">
            <a:extLst>
              <a:ext uri="{FF2B5EF4-FFF2-40B4-BE49-F238E27FC236}">
                <a16:creationId xmlns:a16="http://schemas.microsoft.com/office/drawing/2014/main" id="{EC6A9C33-BFA2-4104-8C52-38397DB4B17A}"/>
              </a:ext>
            </a:extLst>
          </p:cNvPr>
          <p:cNvSpPr txBox="1">
            <a:spLocks noChangeArrowheads="1"/>
          </p:cNvSpPr>
          <p:nvPr/>
        </p:nvSpPr>
        <p:spPr bwMode="auto">
          <a:xfrm>
            <a:off x="1806575" y="1114425"/>
            <a:ext cx="8370888" cy="76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10000"/>
              </a:spcBef>
              <a:spcAft>
                <a:spcPct val="0"/>
              </a:spcAft>
              <a:buFontTx/>
              <a:buChar char="•"/>
              <a:defRPr/>
            </a:pPr>
            <a:r>
              <a:rPr lang="en-US" altLang="en-US" sz="2400">
                <a:solidFill>
                  <a:prstClr val="black"/>
                </a:solidFill>
                <a:latin typeface="Arial" panose="020B0604020202020204" pitchFamily="34" charset="0"/>
                <a:cs typeface="Arial" panose="020B0604020202020204" pitchFamily="34" charset="0"/>
              </a:rPr>
              <a:t>   25% of Canadians and 33% of Americans are obese</a:t>
            </a:r>
          </a:p>
          <a:p>
            <a:pPr lvl="1" fontAlgn="base">
              <a:spcBef>
                <a:spcPct val="10000"/>
              </a:spcBef>
              <a:spcAft>
                <a:spcPct val="0"/>
              </a:spcAft>
              <a:buFontTx/>
              <a:buChar char="•"/>
              <a:defRPr/>
            </a:pPr>
            <a:r>
              <a:rPr lang="en-US" altLang="en-US" sz="1800">
                <a:solidFill>
                  <a:prstClr val="black"/>
                </a:solidFill>
                <a:latin typeface="Arial" panose="020B0604020202020204" pitchFamily="34" charset="0"/>
                <a:cs typeface="Arial" panose="020B0604020202020204" pitchFamily="34" charset="0"/>
              </a:rPr>
              <a:t>Rate increased 300% 1981-2001 Canadian children</a:t>
            </a:r>
            <a:endParaRPr lang="en-CA" altLang="en-US" sz="1800">
              <a:solidFill>
                <a:prstClr val="black"/>
              </a:solidFill>
              <a:latin typeface="Arial" panose="020B0604020202020204" pitchFamily="34" charset="0"/>
              <a:cs typeface="Arial" panose="020B0604020202020204" pitchFamily="34" charset="0"/>
            </a:endParaRPr>
          </a:p>
        </p:txBody>
      </p:sp>
      <p:sp>
        <p:nvSpPr>
          <p:cNvPr id="64518" name="Text Box 6">
            <a:extLst>
              <a:ext uri="{FF2B5EF4-FFF2-40B4-BE49-F238E27FC236}">
                <a16:creationId xmlns:a16="http://schemas.microsoft.com/office/drawing/2014/main" id="{B181ACCA-CA21-4D1D-BE66-938BE286121D}"/>
              </a:ext>
            </a:extLst>
          </p:cNvPr>
          <p:cNvSpPr txBox="1">
            <a:spLocks noChangeArrowheads="1"/>
          </p:cNvSpPr>
          <p:nvPr/>
        </p:nvSpPr>
        <p:spPr bwMode="auto">
          <a:xfrm>
            <a:off x="4608513" y="4367214"/>
            <a:ext cx="27924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US" altLang="en-US" sz="1200">
                <a:solidFill>
                  <a:srgbClr val="1F497D"/>
                </a:solidFill>
                <a:latin typeface="Arial" panose="020B0604020202020204" pitchFamily="34" charset="0"/>
                <a:cs typeface="Arial" panose="020B0604020202020204" pitchFamily="34" charset="0"/>
              </a:rPr>
              <a:t>Public Health Agency of Canada, 2009</a:t>
            </a:r>
            <a:endParaRPr lang="en-CA" altLang="en-US" sz="1200">
              <a:solidFill>
                <a:srgbClr val="1F497D"/>
              </a:solidFill>
              <a:latin typeface="Arial" panose="020B0604020202020204" pitchFamily="34" charset="0"/>
              <a:cs typeface="Arial" panose="020B0604020202020204" pitchFamily="34" charset="0"/>
            </a:endParaRPr>
          </a:p>
        </p:txBody>
      </p:sp>
      <p:pic>
        <p:nvPicPr>
          <p:cNvPr id="64519" name="Picture 8" descr="MPj04307920000[1]">
            <a:extLst>
              <a:ext uri="{FF2B5EF4-FFF2-40B4-BE49-F238E27FC236}">
                <a16:creationId xmlns:a16="http://schemas.microsoft.com/office/drawing/2014/main" id="{8B08AFC4-469B-4F77-81EE-780F86164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4914" y="2136775"/>
            <a:ext cx="2803525"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0" name="Text Box 9">
            <a:extLst>
              <a:ext uri="{FF2B5EF4-FFF2-40B4-BE49-F238E27FC236}">
                <a16:creationId xmlns:a16="http://schemas.microsoft.com/office/drawing/2014/main" id="{A94A0B8F-0FEA-49E7-969F-63277F61F47C}"/>
              </a:ext>
            </a:extLst>
          </p:cNvPr>
          <p:cNvSpPr txBox="1">
            <a:spLocks noChangeArrowheads="1"/>
          </p:cNvSpPr>
          <p:nvPr/>
        </p:nvSpPr>
        <p:spPr bwMode="auto">
          <a:xfrm>
            <a:off x="3192463" y="6491288"/>
            <a:ext cx="669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r>
              <a:rPr lang="en-CA" altLang="en-US">
                <a:solidFill>
                  <a:srgbClr val="66FFFF"/>
                </a:solidFill>
                <a:latin typeface="Arial" panose="020B0604020202020204" pitchFamily="34" charset="0"/>
                <a:cs typeface="Arial" panose="020B0604020202020204" pitchFamily="34" charset="0"/>
                <a:hlinkClick r:id="rId4"/>
              </a:rPr>
              <a:t>http://www.prwebdirect.com/releases/2008/6/prweb1006354.php</a:t>
            </a:r>
            <a:endParaRPr lang="en-US" altLang="en-US">
              <a:solidFill>
                <a:srgbClr val="66FFFF"/>
              </a:solidFill>
              <a:latin typeface="Arial" panose="020B0604020202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50A288-837A-4012-BE31-162C63787F56}"/>
              </a:ext>
            </a:extLst>
          </p:cNvPr>
          <p:cNvSpPr>
            <a:spLocks noGrp="1"/>
          </p:cNvSpPr>
          <p:nvPr>
            <p:ph type="body" sz="quarter" idx="12"/>
          </p:nvPr>
        </p:nvSpPr>
        <p:spPr/>
        <p:txBody>
          <a:bodyPr/>
          <a:lstStyle/>
          <a:p>
            <a:pPr>
              <a:defRPr/>
            </a:pPr>
            <a:endParaRPr lang="en-US" dirty="0"/>
          </a:p>
        </p:txBody>
      </p:sp>
      <p:sp>
        <p:nvSpPr>
          <p:cNvPr id="65539" name="Title 2">
            <a:extLst>
              <a:ext uri="{FF2B5EF4-FFF2-40B4-BE49-F238E27FC236}">
                <a16:creationId xmlns:a16="http://schemas.microsoft.com/office/drawing/2014/main" id="{C5013340-C6E0-45A4-8A43-F4D23A1F01C0}"/>
              </a:ext>
            </a:extLst>
          </p:cNvPr>
          <p:cNvSpPr>
            <a:spLocks noGrp="1"/>
          </p:cNvSpPr>
          <p:nvPr>
            <p:ph type="title"/>
          </p:nvPr>
        </p:nvSpPr>
        <p:spPr/>
        <p:txBody>
          <a:bodyPr/>
          <a:lstStyle/>
          <a:p>
            <a:r>
              <a:rPr lang="en-US" altLang="en-US"/>
              <a:t>QUIZ TIME</a:t>
            </a:r>
          </a:p>
        </p:txBody>
      </p:sp>
      <p:sp>
        <p:nvSpPr>
          <p:cNvPr id="4" name="Footer Placeholder 3">
            <a:extLst>
              <a:ext uri="{FF2B5EF4-FFF2-40B4-BE49-F238E27FC236}">
                <a16:creationId xmlns:a16="http://schemas.microsoft.com/office/drawing/2014/main" id="{25202E1B-2DFE-49B3-9994-CF0227376611}"/>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pic>
        <p:nvPicPr>
          <p:cNvPr id="65541" name="Picture 2">
            <a:extLst>
              <a:ext uri="{FF2B5EF4-FFF2-40B4-BE49-F238E27FC236}">
                <a16:creationId xmlns:a16="http://schemas.microsoft.com/office/drawing/2014/main" id="{6ADB79F7-9936-4947-9824-D7D044638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275" y="2363789"/>
            <a:ext cx="2897188"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DE2CAD-BD1D-4ADD-A703-C9B992EA1F02}"/>
              </a:ext>
            </a:extLst>
          </p:cNvPr>
          <p:cNvSpPr>
            <a:spLocks noGrp="1"/>
          </p:cNvSpPr>
          <p:nvPr>
            <p:ph type="body" sz="quarter" idx="12"/>
          </p:nvPr>
        </p:nvSpPr>
        <p:spPr/>
        <p:txBody>
          <a:bodyPr/>
          <a:lstStyle/>
          <a:p>
            <a:pPr>
              <a:defRPr/>
            </a:pPr>
            <a:r>
              <a:rPr lang="en-US" dirty="0"/>
              <a:t>18 year old with Duchenne Muscular Dystrophy and nocturnal hypoventilation</a:t>
            </a:r>
          </a:p>
        </p:txBody>
      </p:sp>
      <p:sp>
        <p:nvSpPr>
          <p:cNvPr id="66563" name="Title 2">
            <a:extLst>
              <a:ext uri="{FF2B5EF4-FFF2-40B4-BE49-F238E27FC236}">
                <a16:creationId xmlns:a16="http://schemas.microsoft.com/office/drawing/2014/main" id="{133A6C15-DE36-4DE0-931B-801F27ED6D22}"/>
              </a:ext>
            </a:extLst>
          </p:cNvPr>
          <p:cNvSpPr>
            <a:spLocks noGrp="1"/>
          </p:cNvSpPr>
          <p:nvPr>
            <p:ph type="title"/>
          </p:nvPr>
        </p:nvSpPr>
        <p:spPr>
          <a:xfrm>
            <a:off x="1905000" y="209551"/>
            <a:ext cx="8382000" cy="487363"/>
          </a:xfrm>
        </p:spPr>
        <p:txBody>
          <a:bodyPr/>
          <a:lstStyle/>
          <a:p>
            <a:r>
              <a:rPr lang="en-US" altLang="en-US"/>
              <a:t>Which therapy would you use for this patient?</a:t>
            </a:r>
          </a:p>
        </p:txBody>
      </p:sp>
      <p:sp>
        <p:nvSpPr>
          <p:cNvPr id="4" name="Footer Placeholder 3">
            <a:extLst>
              <a:ext uri="{FF2B5EF4-FFF2-40B4-BE49-F238E27FC236}">
                <a16:creationId xmlns:a16="http://schemas.microsoft.com/office/drawing/2014/main" id="{3C72BFF0-3A95-4199-8C7A-BB4161C16A8F}"/>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pic>
        <p:nvPicPr>
          <p:cNvPr id="66565" name="Picture 5" descr="CPAP%20and%20Patient">
            <a:extLst>
              <a:ext uri="{FF2B5EF4-FFF2-40B4-BE49-F238E27FC236}">
                <a16:creationId xmlns:a16="http://schemas.microsoft.com/office/drawing/2014/main" id="{D2D87965-5A0B-4CCE-BF04-97250665D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9788" y="2595564"/>
            <a:ext cx="3651250"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DFA795A-24A1-4741-8B13-82FB1287E761}"/>
              </a:ext>
            </a:extLst>
          </p:cNvPr>
          <p:cNvSpPr/>
          <p:nvPr/>
        </p:nvSpPr>
        <p:spPr>
          <a:xfrm>
            <a:off x="1760010" y="5295331"/>
            <a:ext cx="8294978" cy="923330"/>
          </a:xfrm>
          <a:prstGeom prst="rect">
            <a:avLst/>
          </a:prstGeom>
        </p:spPr>
        <p:txBody>
          <a:bodyPr wrap="square">
            <a:spAutoFit/>
          </a:bodyPr>
          <a:lstStyle/>
          <a:p>
            <a:pPr fontAlgn="base">
              <a:spcBef>
                <a:spcPct val="0"/>
              </a:spcBef>
              <a:spcAft>
                <a:spcPct val="0"/>
              </a:spcAft>
            </a:pPr>
            <a:r>
              <a:rPr lang="en-CA" dirty="0">
                <a:solidFill>
                  <a:srgbClr val="FF0000"/>
                </a:solidFill>
                <a:latin typeface="Arial" panose="020B0604020202020204" pitchFamily="34" charset="0"/>
                <a:cs typeface="Arial" panose="020B0604020202020204" pitchFamily="34" charset="0"/>
              </a:rPr>
              <a:t>BiPAP 	</a:t>
            </a:r>
            <a:r>
              <a:rPr lang="en-CA" dirty="0">
                <a:solidFill>
                  <a:srgbClr val="FF0000"/>
                </a:solidFill>
                <a:latin typeface="Arial" panose="020B0604020202020204" pitchFamily="34" charset="0"/>
                <a:cs typeface="Arial" panose="020B0604020202020204" pitchFamily="34" charset="0"/>
                <a:sym typeface="Wingdings" panose="05000000000000000000" pitchFamily="2" charset="2"/>
              </a:rPr>
              <a:t> non invasive approach, you don’t need to go too full out because it is only an issue at night</a:t>
            </a:r>
          </a:p>
          <a:p>
            <a:pPr fontAlgn="base">
              <a:spcBef>
                <a:spcPct val="0"/>
              </a:spcBef>
              <a:spcAft>
                <a:spcPct val="0"/>
              </a:spcAft>
            </a:pPr>
            <a:r>
              <a:rPr lang="en-CA" dirty="0">
                <a:solidFill>
                  <a:srgbClr val="FF0000"/>
                </a:solidFill>
                <a:latin typeface="Arial" panose="020B0604020202020204" pitchFamily="34" charset="0"/>
                <a:cs typeface="Arial" panose="020B0604020202020204" pitchFamily="34" charset="0"/>
                <a:sym typeface="Wingdings" panose="05000000000000000000" pitchFamily="2" charset="2"/>
              </a:rPr>
              <a:t>Not </a:t>
            </a:r>
            <a:r>
              <a:rPr lang="en-CA" dirty="0" err="1">
                <a:solidFill>
                  <a:srgbClr val="FF0000"/>
                </a:solidFill>
                <a:latin typeface="Arial" panose="020B0604020202020204" pitchFamily="34" charset="0"/>
                <a:cs typeface="Arial" panose="020B0604020202020204" pitchFamily="34" charset="0"/>
                <a:sym typeface="Wingdings" panose="05000000000000000000" pitchFamily="2" charset="2"/>
              </a:rPr>
              <a:t>cpap</a:t>
            </a:r>
            <a:r>
              <a:rPr lang="en-CA" dirty="0">
                <a:solidFill>
                  <a:srgbClr val="FF0000"/>
                </a:solidFill>
                <a:latin typeface="Arial" panose="020B0604020202020204" pitchFamily="34" charset="0"/>
                <a:cs typeface="Arial" panose="020B0604020202020204" pitchFamily="34" charset="0"/>
                <a:sym typeface="Wingdings" panose="05000000000000000000" pitchFamily="2" charset="2"/>
              </a:rPr>
              <a:t>: because his muscles are weak! So cant inhale well!</a:t>
            </a:r>
            <a:endParaRPr lang="en-CA"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5815B9-D43D-4CCF-A0B9-0918A5857200}"/>
              </a:ext>
            </a:extLst>
          </p:cNvPr>
          <p:cNvSpPr>
            <a:spLocks noGrp="1"/>
          </p:cNvSpPr>
          <p:nvPr>
            <p:ph type="body" sz="quarter" idx="12"/>
          </p:nvPr>
        </p:nvSpPr>
        <p:spPr/>
        <p:txBody>
          <a:bodyPr/>
          <a:lstStyle/>
          <a:p>
            <a:pPr>
              <a:defRPr/>
            </a:pPr>
            <a:r>
              <a:rPr lang="en-US" dirty="0"/>
              <a:t>50 year old obese man with obstructive sleep apnea</a:t>
            </a:r>
          </a:p>
        </p:txBody>
      </p:sp>
      <p:sp>
        <p:nvSpPr>
          <p:cNvPr id="67587" name="Title 2">
            <a:extLst>
              <a:ext uri="{FF2B5EF4-FFF2-40B4-BE49-F238E27FC236}">
                <a16:creationId xmlns:a16="http://schemas.microsoft.com/office/drawing/2014/main" id="{BE3C7922-E2D0-40D7-8C69-D6A4D8F303C8}"/>
              </a:ext>
            </a:extLst>
          </p:cNvPr>
          <p:cNvSpPr>
            <a:spLocks noGrp="1"/>
          </p:cNvSpPr>
          <p:nvPr>
            <p:ph type="title"/>
          </p:nvPr>
        </p:nvSpPr>
        <p:spPr/>
        <p:txBody>
          <a:bodyPr/>
          <a:lstStyle/>
          <a:p>
            <a:r>
              <a:rPr lang="en-US" altLang="en-US"/>
              <a:t>Which therapy would you use for this patient?</a:t>
            </a:r>
          </a:p>
        </p:txBody>
      </p:sp>
      <p:sp>
        <p:nvSpPr>
          <p:cNvPr id="4" name="Footer Placeholder 3">
            <a:extLst>
              <a:ext uri="{FF2B5EF4-FFF2-40B4-BE49-F238E27FC236}">
                <a16:creationId xmlns:a16="http://schemas.microsoft.com/office/drawing/2014/main" id="{70D3B42D-EE26-4663-874B-821674F0E1E5}"/>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pic>
        <p:nvPicPr>
          <p:cNvPr id="67589" name="Picture 6" descr="A doctor and a patient during a clinical exam.">
            <a:hlinkClick r:id="rId2"/>
            <a:extLst>
              <a:ext uri="{FF2B5EF4-FFF2-40B4-BE49-F238E27FC236}">
                <a16:creationId xmlns:a16="http://schemas.microsoft.com/office/drawing/2014/main" id="{8947282C-E8C3-49B8-B8BE-E2F41F143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1541464"/>
            <a:ext cx="3460750" cy="401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E76DDC25-9127-4D51-B3C6-2E140CF78B80}"/>
              </a:ext>
            </a:extLst>
          </p:cNvPr>
          <p:cNvSpPr/>
          <p:nvPr/>
        </p:nvSpPr>
        <p:spPr>
          <a:xfrm>
            <a:off x="1763422" y="5706547"/>
            <a:ext cx="8294978" cy="646331"/>
          </a:xfrm>
          <a:prstGeom prst="rect">
            <a:avLst/>
          </a:prstGeom>
        </p:spPr>
        <p:txBody>
          <a:bodyPr wrap="square">
            <a:spAutoFit/>
          </a:bodyPr>
          <a:lstStyle/>
          <a:p>
            <a:pPr fontAlgn="base">
              <a:spcBef>
                <a:spcPct val="0"/>
              </a:spcBef>
              <a:spcAft>
                <a:spcPct val="0"/>
              </a:spcAft>
            </a:pPr>
            <a:r>
              <a:rPr lang="en-CA" dirty="0" err="1">
                <a:solidFill>
                  <a:srgbClr val="FF0000"/>
                </a:solidFill>
                <a:latin typeface="Arial" panose="020B0604020202020204" pitchFamily="34" charset="0"/>
                <a:cs typeface="Arial" panose="020B0604020202020204" pitchFamily="34" charset="0"/>
              </a:rPr>
              <a:t>Cpap</a:t>
            </a:r>
            <a:r>
              <a:rPr lang="en-CA" dirty="0">
                <a:solidFill>
                  <a:srgbClr val="FF0000"/>
                </a:solidFill>
                <a:latin typeface="Arial" panose="020B0604020202020204" pitchFamily="34" charset="0"/>
                <a:cs typeface="Arial" panose="020B0604020202020204" pitchFamily="34" charset="0"/>
              </a:rPr>
              <a:t> </a:t>
            </a:r>
            <a:r>
              <a:rPr lang="en-CA" dirty="0">
                <a:solidFill>
                  <a:srgbClr val="FF0000"/>
                </a:solidFill>
                <a:latin typeface="Arial" panose="020B0604020202020204" pitchFamily="34" charset="0"/>
                <a:cs typeface="Arial" panose="020B0604020202020204" pitchFamily="34" charset="0"/>
                <a:sym typeface="Wingdings" panose="05000000000000000000" pitchFamily="2" charset="2"/>
              </a:rPr>
              <a:t> keep airway open!</a:t>
            </a:r>
          </a:p>
          <a:p>
            <a:pPr fontAlgn="base">
              <a:spcBef>
                <a:spcPct val="0"/>
              </a:spcBef>
              <a:spcAft>
                <a:spcPct val="0"/>
              </a:spcAft>
            </a:pPr>
            <a:r>
              <a:rPr lang="en-CA" dirty="0">
                <a:solidFill>
                  <a:srgbClr val="FF0000"/>
                </a:solidFill>
                <a:latin typeface="Arial" panose="020B0604020202020204" pitchFamily="34" charset="0"/>
                <a:cs typeface="Arial" panose="020B0604020202020204" pitchFamily="34" charset="0"/>
                <a:sym typeface="Wingdings" panose="05000000000000000000" pitchFamily="2" charset="2"/>
              </a:rPr>
              <a:t>No need for tracheostomy! </a:t>
            </a:r>
            <a:endParaRPr lang="en-CA"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2339986-716A-4614-8260-C3D3B0C3F4B1}"/>
              </a:ext>
            </a:extLst>
          </p:cNvPr>
          <p:cNvSpPr>
            <a:spLocks noGrp="1"/>
          </p:cNvSpPr>
          <p:nvPr>
            <p:ph type="title" idx="4294967295"/>
          </p:nvPr>
        </p:nvSpPr>
        <p:spPr/>
        <p:txBody>
          <a:bodyPr/>
          <a:lstStyle/>
          <a:p>
            <a:r>
              <a:rPr lang="en-US" altLang="en-US"/>
              <a:t>Conclusion</a:t>
            </a:r>
            <a:endParaRPr lang="en-CA" altLang="en-US"/>
          </a:p>
        </p:txBody>
      </p:sp>
      <p:sp>
        <p:nvSpPr>
          <p:cNvPr id="68611" name="Rectangle 3">
            <a:extLst>
              <a:ext uri="{FF2B5EF4-FFF2-40B4-BE49-F238E27FC236}">
                <a16:creationId xmlns:a16="http://schemas.microsoft.com/office/drawing/2014/main" id="{8215E055-2512-47A7-A42D-CA781ED66557}"/>
              </a:ext>
            </a:extLst>
          </p:cNvPr>
          <p:cNvSpPr>
            <a:spLocks noGrp="1"/>
          </p:cNvSpPr>
          <p:nvPr>
            <p:ph type="body" idx="4294967295"/>
          </p:nvPr>
        </p:nvSpPr>
        <p:spPr/>
        <p:txBody>
          <a:bodyPr/>
          <a:lstStyle/>
          <a:p>
            <a:r>
              <a:rPr lang="en-US" altLang="en-US" sz="2000"/>
              <a:t>Home oxygen readily available (less in rural areas), but must be sensitive to patient’s needs</a:t>
            </a:r>
          </a:p>
          <a:p>
            <a:r>
              <a:rPr lang="en-US" altLang="en-US" sz="2000"/>
              <a:t>Using mechanical ventilators is based on understanding of basic respiratory physiology</a:t>
            </a:r>
          </a:p>
          <a:p>
            <a:r>
              <a:rPr lang="en-US" altLang="en-US" sz="2000"/>
              <a:t>Quite predictable effects on gas exchange</a:t>
            </a:r>
          </a:p>
          <a:p>
            <a:r>
              <a:rPr lang="en-US" altLang="en-US" sz="2000"/>
              <a:t>Ethical issues in patients unable to wean from ventilator in acute care setting, initiation of long-term ventilation</a:t>
            </a:r>
          </a:p>
          <a:p>
            <a:r>
              <a:rPr lang="en-US" altLang="en-US" sz="2000"/>
              <a:t>Risk of complications much higher with invasive ventilation than non-invasive ventilation</a:t>
            </a:r>
          </a:p>
          <a:p>
            <a:r>
              <a:rPr lang="en-US" altLang="en-US" sz="2000"/>
              <a:t>Home CPAP, BiPAP, Home O2 use increasingly common – community physicians need to be familiar with these devices!</a:t>
            </a:r>
            <a:endParaRPr lang="en-CA" altLang="en-US" sz="2000"/>
          </a:p>
        </p:txBody>
      </p:sp>
      <p:pic>
        <p:nvPicPr>
          <p:cNvPr id="68612" name="Picture 4" descr="MCj02297950000[1]">
            <a:extLst>
              <a:ext uri="{FF2B5EF4-FFF2-40B4-BE49-F238E27FC236}">
                <a16:creationId xmlns:a16="http://schemas.microsoft.com/office/drawing/2014/main" id="{3455D4A0-62BC-4530-8194-9B49524BA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076" y="4737101"/>
            <a:ext cx="1776413"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a:extLst>
              <a:ext uri="{FF2B5EF4-FFF2-40B4-BE49-F238E27FC236}">
                <a16:creationId xmlns:a16="http://schemas.microsoft.com/office/drawing/2014/main" id="{653CCFA8-7724-4F7D-B1BF-6855B1F9A831}"/>
              </a:ext>
            </a:extLst>
          </p:cNvPr>
          <p:cNvSpPr>
            <a:spLocks noGrp="1"/>
          </p:cNvSpPr>
          <p:nvPr>
            <p:ph type="title" idx="4294967295"/>
          </p:nvPr>
        </p:nvSpPr>
        <p:spPr/>
        <p:txBody>
          <a:bodyPr/>
          <a:lstStyle/>
          <a:p>
            <a:r>
              <a:rPr lang="en-US" altLang="en-US"/>
              <a:t>Oxygen Therapy</a:t>
            </a:r>
            <a:endParaRPr lang="en-CA" altLang="en-US"/>
          </a:p>
        </p:txBody>
      </p:sp>
      <p:sp>
        <p:nvSpPr>
          <p:cNvPr id="11267" name="TextBox 3">
            <a:extLst>
              <a:ext uri="{FF2B5EF4-FFF2-40B4-BE49-F238E27FC236}">
                <a16:creationId xmlns:a16="http://schemas.microsoft.com/office/drawing/2014/main" id="{34B60918-5A71-4413-8A0A-949EAC616A65}"/>
              </a:ext>
            </a:extLst>
          </p:cNvPr>
          <p:cNvSpPr txBox="1">
            <a:spLocks noChangeArrowheads="1"/>
          </p:cNvSpPr>
          <p:nvPr/>
        </p:nvSpPr>
        <p:spPr bwMode="auto">
          <a:xfrm>
            <a:off x="1892300" y="1063625"/>
            <a:ext cx="8407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Tx/>
              <a:buChar char="•"/>
              <a:defRPr/>
            </a:pPr>
            <a:r>
              <a:rPr lang="en-CA" altLang="en-US" sz="2800" dirty="0">
                <a:solidFill>
                  <a:prstClr val="black"/>
                </a:solidFill>
                <a:latin typeface="Arial" panose="020B0604020202020204" pitchFamily="34" charset="0"/>
                <a:cs typeface="Arial" panose="020B0604020202020204" pitchFamily="34" charset="0"/>
              </a:rPr>
              <a:t>No other drug is administered as frequently as oxygen </a:t>
            </a:r>
          </a:p>
          <a:p>
            <a:pPr fontAlgn="base">
              <a:spcBef>
                <a:spcPct val="0"/>
              </a:spcBef>
              <a:spcAft>
                <a:spcPct val="0"/>
              </a:spcAft>
              <a:buFontTx/>
              <a:buChar char="•"/>
              <a:defRPr/>
            </a:pPr>
            <a:r>
              <a:rPr lang="en-CA" altLang="en-US" sz="2800" dirty="0">
                <a:solidFill>
                  <a:prstClr val="black"/>
                </a:solidFill>
                <a:latin typeface="Arial" panose="020B0604020202020204" pitchFamily="34" charset="0"/>
                <a:cs typeface="Arial" panose="020B0604020202020204" pitchFamily="34" charset="0"/>
              </a:rPr>
              <a:t>It is a drug with its own indications, contraindications, dosages and potential for toxicity.</a:t>
            </a:r>
          </a:p>
          <a:p>
            <a:pPr fontAlgn="base">
              <a:spcBef>
                <a:spcPct val="0"/>
              </a:spcBef>
              <a:spcAft>
                <a:spcPct val="0"/>
              </a:spcAft>
              <a:buNone/>
              <a:defRPr/>
            </a:pPr>
            <a:endParaRPr lang="en-CA" altLang="en-US" sz="24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None/>
              <a:defRPr/>
            </a:pPr>
            <a:r>
              <a:rPr lang="en-CA" altLang="en-US" sz="2800" b="1" dirty="0">
                <a:solidFill>
                  <a:prstClr val="black"/>
                </a:solidFill>
                <a:latin typeface="Arial" panose="020B0604020202020204" pitchFamily="34" charset="0"/>
                <a:cs typeface="Arial" panose="020B0604020202020204" pitchFamily="34" charset="0"/>
              </a:rPr>
              <a:t>Indications</a:t>
            </a:r>
          </a:p>
          <a:p>
            <a:pPr fontAlgn="base">
              <a:spcBef>
                <a:spcPct val="0"/>
              </a:spcBef>
              <a:spcAft>
                <a:spcPct val="0"/>
              </a:spcAft>
              <a:buNone/>
              <a:defRPr/>
            </a:pPr>
            <a:endParaRPr lang="en-CA" altLang="en-US" sz="24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Tx/>
              <a:buAutoNum type="arabicPeriod"/>
              <a:defRPr/>
            </a:pPr>
            <a:r>
              <a:rPr lang="en-CA" altLang="en-US" sz="2400" b="1" dirty="0">
                <a:solidFill>
                  <a:prstClr val="black"/>
                </a:solidFill>
                <a:latin typeface="Arial" panose="020B0604020202020204" pitchFamily="34" charset="0"/>
                <a:cs typeface="Arial" panose="020B0604020202020204" pitchFamily="34" charset="0"/>
              </a:rPr>
              <a:t>Hypoxemia</a:t>
            </a:r>
            <a:r>
              <a:rPr lang="en-CA" altLang="en-US" sz="2400" dirty="0">
                <a:solidFill>
                  <a:prstClr val="black"/>
                </a:solidFill>
                <a:latin typeface="Arial" panose="020B0604020202020204" pitchFamily="34" charset="0"/>
                <a:cs typeface="Arial" panose="020B0604020202020204" pitchFamily="34" charset="0"/>
              </a:rPr>
              <a:t>: lower than normal PaO</a:t>
            </a:r>
            <a:r>
              <a:rPr lang="en-CA" altLang="en-US" sz="2400" baseline="-25000" dirty="0">
                <a:solidFill>
                  <a:prstClr val="black"/>
                </a:solidFill>
                <a:latin typeface="Arial" panose="020B0604020202020204" pitchFamily="34" charset="0"/>
                <a:cs typeface="Arial" panose="020B0604020202020204" pitchFamily="34" charset="0"/>
              </a:rPr>
              <a:t>2</a:t>
            </a:r>
          </a:p>
          <a:p>
            <a:pPr fontAlgn="base">
              <a:spcBef>
                <a:spcPct val="0"/>
              </a:spcBef>
              <a:spcAft>
                <a:spcPct val="0"/>
              </a:spcAft>
              <a:buFontTx/>
              <a:buAutoNum type="arabicPeriod"/>
              <a:defRPr/>
            </a:pPr>
            <a:r>
              <a:rPr lang="en-CA" altLang="en-US" sz="2400" b="1" dirty="0">
                <a:solidFill>
                  <a:prstClr val="black"/>
                </a:solidFill>
                <a:latin typeface="Arial" panose="020B0604020202020204" pitchFamily="34" charset="0"/>
                <a:cs typeface="Arial" panose="020B0604020202020204" pitchFamily="34" charset="0"/>
              </a:rPr>
              <a:t>Myocardial Compromise</a:t>
            </a:r>
            <a:r>
              <a:rPr lang="en-CA" altLang="en-US" sz="2400" dirty="0">
                <a:solidFill>
                  <a:prstClr val="black"/>
                </a:solidFill>
                <a:latin typeface="Arial" panose="020B0604020202020204" pitchFamily="34" charset="0"/>
                <a:cs typeface="Arial" panose="020B0604020202020204" pitchFamily="34" charset="0"/>
              </a:rPr>
              <a:t>: ischemia/arrhythmias</a:t>
            </a:r>
          </a:p>
          <a:p>
            <a:pPr fontAlgn="base">
              <a:spcBef>
                <a:spcPct val="0"/>
              </a:spcBef>
              <a:spcAft>
                <a:spcPct val="0"/>
              </a:spcAft>
              <a:buFontTx/>
              <a:buAutoNum type="arabicPeriod"/>
              <a:defRPr/>
            </a:pPr>
            <a:r>
              <a:rPr lang="en-CA" altLang="en-US" sz="2400" b="1" dirty="0">
                <a:solidFill>
                  <a:prstClr val="black"/>
                </a:solidFill>
                <a:latin typeface="Arial" panose="020B0604020202020204" pitchFamily="34" charset="0"/>
                <a:cs typeface="Arial" panose="020B0604020202020204" pitchFamily="34" charset="0"/>
              </a:rPr>
              <a:t>Increased Work of Breathing</a:t>
            </a:r>
            <a:r>
              <a:rPr lang="en-CA" altLang="en-US" sz="2400" dirty="0">
                <a:solidFill>
                  <a:prstClr val="black"/>
                </a:solidFill>
                <a:latin typeface="Arial" panose="020B0604020202020204" pitchFamily="34" charset="0"/>
                <a:cs typeface="Arial" panose="020B0604020202020204" pitchFamily="34" charset="0"/>
              </a:rPr>
              <a:t>: use of accessory muscles</a:t>
            </a:r>
          </a:p>
          <a:p>
            <a:pPr fontAlgn="base">
              <a:spcBef>
                <a:spcPct val="0"/>
              </a:spcBef>
              <a:spcAft>
                <a:spcPct val="0"/>
              </a:spcAft>
              <a:buFontTx/>
              <a:buAutoNum type="arabicPeriod"/>
              <a:defRPr/>
            </a:pPr>
            <a:endParaRPr lang="en-CA" altLang="en-US"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None/>
              <a:defRPr/>
            </a:pPr>
            <a:endParaRPr lang="en-CA" altLang="en-US" dirty="0">
              <a:solidFill>
                <a:prstClr val="black"/>
              </a:solidFill>
              <a:latin typeface="Arial" panose="020B0604020202020204" pitchFamily="34" charset="0"/>
              <a:cs typeface="Arial" panose="020B0604020202020204" pitchFamily="34" charset="0"/>
            </a:endParaRPr>
          </a:p>
        </p:txBody>
      </p:sp>
      <p:pic>
        <p:nvPicPr>
          <p:cNvPr id="80904" name="Picture 8" descr="http://asbestosisdiseases.files.wordpress.com/2011/08/oxygen_therapy.jpg">
            <a:extLst>
              <a:ext uri="{FF2B5EF4-FFF2-40B4-BE49-F238E27FC236}">
                <a16:creationId xmlns:a16="http://schemas.microsoft.com/office/drawing/2014/main" id="{293752A2-EC2C-470A-84EC-A93A3563DC60}"/>
              </a:ext>
            </a:extLst>
          </p:cNvPr>
          <p:cNvPicPr>
            <a:picLocks noChangeAspect="1" noChangeArrowheads="1"/>
          </p:cNvPicPr>
          <p:nvPr/>
        </p:nvPicPr>
        <p:blipFill>
          <a:blip r:embed="rId2"/>
          <a:srcRect/>
          <a:stretch>
            <a:fillRect/>
          </a:stretch>
        </p:blipFill>
        <p:spPr bwMode="auto">
          <a:xfrm>
            <a:off x="8680451" y="3214689"/>
            <a:ext cx="1795463" cy="136842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02293C6D-17E7-4361-820C-80C0F147C1ED}"/>
              </a:ext>
            </a:extLst>
          </p:cNvPr>
          <p:cNvSpPr/>
          <p:nvPr/>
        </p:nvSpPr>
        <p:spPr>
          <a:xfrm>
            <a:off x="2971800" y="5609709"/>
            <a:ext cx="4572000" cy="369332"/>
          </a:xfrm>
          <a:prstGeom prst="rect">
            <a:avLst/>
          </a:prstGeom>
        </p:spPr>
        <p:txBody>
          <a:bodyPr>
            <a:spAutoFit/>
          </a:bodyPr>
          <a:lstStyle/>
          <a:p>
            <a:pPr fontAlgn="base">
              <a:spcBef>
                <a:spcPct val="0"/>
              </a:spcBef>
              <a:spcAft>
                <a:spcPct val="0"/>
              </a:spcAft>
            </a:pPr>
            <a:endParaRPr lang="en-US" altLang="en-US" dirty="0">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6783B9E-E7BD-469F-8A55-6FCA949D5C58}"/>
              </a:ext>
            </a:extLst>
          </p:cNvPr>
          <p:cNvSpPr txBox="1"/>
          <p:nvPr/>
        </p:nvSpPr>
        <p:spPr>
          <a:xfrm>
            <a:off x="2030105" y="1025287"/>
            <a:ext cx="8609463" cy="369332"/>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O2 is a drug!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Placeholder 1">
            <a:extLst>
              <a:ext uri="{FF2B5EF4-FFF2-40B4-BE49-F238E27FC236}">
                <a16:creationId xmlns:a16="http://schemas.microsoft.com/office/drawing/2014/main" id="{62176266-61DF-42CF-8016-D6E97B1AF6F2}"/>
              </a:ext>
            </a:extLst>
          </p:cNvPr>
          <p:cNvSpPr>
            <a:spLocks noGrp="1"/>
          </p:cNvSpPr>
          <p:nvPr>
            <p:ph type="body" sz="quarter" idx="12"/>
          </p:nvPr>
        </p:nvSpPr>
        <p:spPr>
          <a:xfrm>
            <a:off x="1762125" y="1390650"/>
            <a:ext cx="8534400" cy="4000500"/>
          </a:xfrm>
        </p:spPr>
        <p:txBody>
          <a:bodyPr/>
          <a:lstStyle/>
          <a:p>
            <a:pPr>
              <a:buClr>
                <a:srgbClr val="632523"/>
              </a:buClr>
            </a:pPr>
            <a:r>
              <a:rPr lang="en-US" altLang="en-US" sz="2200">
                <a:latin typeface="Arial" panose="020B0604020202020204" pitchFamily="34" charset="0"/>
                <a:cs typeface="Arial" panose="020B0604020202020204" pitchFamily="34" charset="0"/>
              </a:rPr>
              <a:t>Oxygen Concentration of room air is 21% </a:t>
            </a:r>
          </a:p>
          <a:p>
            <a:pPr>
              <a:buClr>
                <a:srgbClr val="632523"/>
              </a:buClr>
            </a:pPr>
            <a:r>
              <a:rPr lang="en-US" altLang="en-US" sz="2200">
                <a:latin typeface="Arial" panose="020B0604020202020204" pitchFamily="34" charset="0"/>
                <a:cs typeface="Arial" panose="020B0604020202020204" pitchFamily="34" charset="0"/>
              </a:rPr>
              <a:t>Fraction of Inspired Oxygen (FIO</a:t>
            </a:r>
            <a:r>
              <a:rPr lang="en-US" altLang="en-US" sz="2200" baseline="-25000">
                <a:latin typeface="Arial" panose="020B0604020202020204" pitchFamily="34" charset="0"/>
                <a:cs typeface="Arial" panose="020B0604020202020204" pitchFamily="34" charset="0"/>
              </a:rPr>
              <a:t>2</a:t>
            </a:r>
            <a:r>
              <a:rPr lang="en-US" altLang="en-US" sz="2200">
                <a:latin typeface="Arial" panose="020B0604020202020204" pitchFamily="34" charset="0"/>
                <a:cs typeface="Arial" panose="020B0604020202020204" pitchFamily="34" charset="0"/>
              </a:rPr>
              <a:t> ) of room air is 0.21 </a:t>
            </a:r>
          </a:p>
          <a:p>
            <a:pPr>
              <a:buClr>
                <a:srgbClr val="632523"/>
              </a:buClr>
            </a:pPr>
            <a:r>
              <a:rPr lang="en-US" altLang="en-US" sz="2200">
                <a:latin typeface="Arial" panose="020B0604020202020204" pitchFamily="34" charset="0"/>
                <a:cs typeface="Arial" panose="020B0604020202020204" pitchFamily="34" charset="0"/>
              </a:rPr>
              <a:t>Oxygen therapy can be delivered with FIO</a:t>
            </a:r>
            <a:r>
              <a:rPr lang="en-US" altLang="en-US" sz="2200" baseline="-25000">
                <a:latin typeface="Arial" panose="020B0604020202020204" pitchFamily="34" charset="0"/>
                <a:cs typeface="Arial" panose="020B0604020202020204" pitchFamily="34" charset="0"/>
              </a:rPr>
              <a:t>2 </a:t>
            </a:r>
            <a:r>
              <a:rPr lang="en-US" altLang="en-US" sz="2200">
                <a:latin typeface="Arial" panose="020B0604020202020204" pitchFamily="34" charset="0"/>
                <a:cs typeface="Arial" panose="020B0604020202020204" pitchFamily="34" charset="0"/>
              </a:rPr>
              <a:t>&gt; 0.21-1.00 </a:t>
            </a:r>
            <a:endParaRPr lang="en-CA" altLang="en-US" sz="2200">
              <a:latin typeface="Arial" panose="020B0604020202020204" pitchFamily="34" charset="0"/>
              <a:cs typeface="Arial" panose="020B0604020202020204" pitchFamily="34" charset="0"/>
            </a:endParaRPr>
          </a:p>
          <a:p>
            <a:pPr>
              <a:buClr>
                <a:srgbClr val="632523"/>
              </a:buClr>
            </a:pPr>
            <a:r>
              <a:rPr lang="en-US" altLang="en-US" sz="2200">
                <a:latin typeface="Arial" panose="020B0604020202020204" pitchFamily="34" charset="0"/>
                <a:cs typeface="Arial" panose="020B0604020202020204" pitchFamily="34" charset="0"/>
              </a:rPr>
              <a:t>Supplemental oxygen may be delivered to spontaneously breathing or mechanically ventilated patients.</a:t>
            </a:r>
            <a:endParaRPr lang="en-CA" altLang="en-US" sz="2200">
              <a:latin typeface="Arial" panose="020B0604020202020204" pitchFamily="34" charset="0"/>
              <a:cs typeface="Arial" panose="020B0604020202020204" pitchFamily="34" charset="0"/>
            </a:endParaRPr>
          </a:p>
          <a:p>
            <a:pPr>
              <a:buClr>
                <a:srgbClr val="632523"/>
              </a:buClr>
              <a:buFont typeface="Wingdings" pitchFamily="2" charset="2"/>
              <a:buNone/>
            </a:pPr>
            <a:endParaRPr lang="en-CA" altLang="en-US"/>
          </a:p>
        </p:txBody>
      </p:sp>
      <p:sp>
        <p:nvSpPr>
          <p:cNvPr id="12291" name="Title 2">
            <a:extLst>
              <a:ext uri="{FF2B5EF4-FFF2-40B4-BE49-F238E27FC236}">
                <a16:creationId xmlns:a16="http://schemas.microsoft.com/office/drawing/2014/main" id="{5A539E53-C99C-478F-98E8-0C57DBD7B87D}"/>
              </a:ext>
            </a:extLst>
          </p:cNvPr>
          <p:cNvSpPr>
            <a:spLocks noGrp="1"/>
          </p:cNvSpPr>
          <p:nvPr>
            <p:ph type="title"/>
          </p:nvPr>
        </p:nvSpPr>
        <p:spPr/>
        <p:txBody>
          <a:bodyPr/>
          <a:lstStyle/>
          <a:p>
            <a:r>
              <a:rPr lang="en-CA" altLang="en-US"/>
              <a:t>Oxygen Therapy</a:t>
            </a:r>
          </a:p>
        </p:txBody>
      </p:sp>
      <p:pic>
        <p:nvPicPr>
          <p:cNvPr id="95234" name="Picture 2" descr="https://encrypted-tbn2.gstatic.com/images?q=tbn:ANd9GcSVfM8EuNU2vPkvwVh1meVI9sCNlhhpEaTOiEwPVl_tA8mDL1Yb">
            <a:extLst>
              <a:ext uri="{FF2B5EF4-FFF2-40B4-BE49-F238E27FC236}">
                <a16:creationId xmlns:a16="http://schemas.microsoft.com/office/drawing/2014/main" id="{450EAA44-35D4-410F-B5D3-FAB73FB87F7F}"/>
              </a:ext>
            </a:extLst>
          </p:cNvPr>
          <p:cNvPicPr>
            <a:picLocks noChangeAspect="1" noChangeArrowheads="1"/>
          </p:cNvPicPr>
          <p:nvPr/>
        </p:nvPicPr>
        <p:blipFill>
          <a:blip r:embed="rId2"/>
          <a:srcRect/>
          <a:stretch>
            <a:fillRect/>
          </a:stretch>
        </p:blipFill>
        <p:spPr bwMode="auto">
          <a:xfrm>
            <a:off x="2414589" y="3813176"/>
            <a:ext cx="1908175" cy="2257425"/>
          </a:xfrm>
          <a:prstGeom prst="rect">
            <a:avLst/>
          </a:prstGeom>
          <a:ln>
            <a:noFill/>
          </a:ln>
          <a:effectLst>
            <a:outerShdw blurRad="292100" dist="139700" dir="2700000" algn="tl" rotWithShape="0">
              <a:srgbClr val="333333">
                <a:alpha val="65000"/>
              </a:srgbClr>
            </a:outerShdw>
          </a:effectLst>
        </p:spPr>
      </p:pic>
      <p:pic>
        <p:nvPicPr>
          <p:cNvPr id="95236" name="Picture 4" descr="https://encrypted-tbn2.gstatic.com/images?q=tbn:ANd9GcROMeEc1FAHZysavlpa4CkO6m9NKymHPj_lu1GtEob0YWnefhZFXw">
            <a:extLst>
              <a:ext uri="{FF2B5EF4-FFF2-40B4-BE49-F238E27FC236}">
                <a16:creationId xmlns:a16="http://schemas.microsoft.com/office/drawing/2014/main" id="{8DFFC3DC-1A03-4BEB-A393-35FD3341C514}"/>
              </a:ext>
            </a:extLst>
          </p:cNvPr>
          <p:cNvPicPr>
            <a:picLocks noChangeAspect="1" noChangeArrowheads="1"/>
          </p:cNvPicPr>
          <p:nvPr/>
        </p:nvPicPr>
        <p:blipFill>
          <a:blip r:embed="rId3"/>
          <a:srcRect/>
          <a:stretch>
            <a:fillRect/>
          </a:stretch>
        </p:blipFill>
        <p:spPr bwMode="auto">
          <a:xfrm>
            <a:off x="4640263" y="4059238"/>
            <a:ext cx="2984500" cy="1954212"/>
          </a:xfrm>
          <a:prstGeom prst="rect">
            <a:avLst/>
          </a:prstGeom>
          <a:ln>
            <a:noFill/>
          </a:ln>
          <a:effectLst>
            <a:outerShdw blurRad="292100" dist="139700" dir="2700000" algn="tl" rotWithShape="0">
              <a:srgbClr val="333333">
                <a:alpha val="65000"/>
              </a:srgbClr>
            </a:outerShdw>
          </a:effectLst>
        </p:spPr>
      </p:pic>
      <p:pic>
        <p:nvPicPr>
          <p:cNvPr id="95238" name="Picture 6" descr="https://encrypted-tbn1.gstatic.com/images?q=tbn:ANd9GcTB3ahjqMjodDhNqs4yBwlx8uDfhKV-t_8pXj1CMWcE-3XV3BnzDA">
            <a:extLst>
              <a:ext uri="{FF2B5EF4-FFF2-40B4-BE49-F238E27FC236}">
                <a16:creationId xmlns:a16="http://schemas.microsoft.com/office/drawing/2014/main" id="{07252561-BC35-4AAB-AC84-9476C6E88107}"/>
              </a:ext>
            </a:extLst>
          </p:cNvPr>
          <p:cNvPicPr>
            <a:picLocks noChangeAspect="1" noChangeArrowheads="1"/>
          </p:cNvPicPr>
          <p:nvPr/>
        </p:nvPicPr>
        <p:blipFill>
          <a:blip r:embed="rId4"/>
          <a:srcRect/>
          <a:stretch>
            <a:fillRect/>
          </a:stretch>
        </p:blipFill>
        <p:spPr bwMode="auto">
          <a:xfrm>
            <a:off x="7977188" y="3794125"/>
            <a:ext cx="1676400" cy="222885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Placeholder 1">
            <a:extLst>
              <a:ext uri="{FF2B5EF4-FFF2-40B4-BE49-F238E27FC236}">
                <a16:creationId xmlns:a16="http://schemas.microsoft.com/office/drawing/2014/main" id="{2F59069E-1D6E-4631-8A00-F40B12BF3A82}"/>
              </a:ext>
            </a:extLst>
          </p:cNvPr>
          <p:cNvSpPr>
            <a:spLocks noGrp="1"/>
          </p:cNvSpPr>
          <p:nvPr>
            <p:ph type="body" sz="quarter" idx="12"/>
          </p:nvPr>
        </p:nvSpPr>
        <p:spPr/>
        <p:txBody>
          <a:bodyPr/>
          <a:lstStyle/>
          <a:p>
            <a:pPr>
              <a:buClr>
                <a:srgbClr val="632523"/>
              </a:buClr>
              <a:buFont typeface="Wingdings" pitchFamily="2" charset="2"/>
              <a:buNone/>
            </a:pPr>
            <a:r>
              <a:rPr lang="en-CA" altLang="en-US" sz="2400" b="1">
                <a:latin typeface="Arial" panose="020B0604020202020204" pitchFamily="34" charset="0"/>
                <a:cs typeface="Arial" panose="020B0604020202020204" pitchFamily="34" charset="0"/>
              </a:rPr>
              <a:t>Non-Invasive Monitoring</a:t>
            </a:r>
          </a:p>
          <a:p>
            <a:pPr>
              <a:buClr>
                <a:srgbClr val="632523"/>
              </a:buClr>
            </a:pPr>
            <a:r>
              <a:rPr lang="en-CA" altLang="en-US">
                <a:latin typeface="Arial" panose="020B0604020202020204" pitchFamily="34" charset="0"/>
                <a:cs typeface="Arial" panose="020B0604020202020204" pitchFamily="34" charset="0"/>
              </a:rPr>
              <a:t>Clinical assessment of patient colour, alertness and function</a:t>
            </a:r>
          </a:p>
          <a:p>
            <a:pPr>
              <a:buClr>
                <a:srgbClr val="632523"/>
              </a:buClr>
            </a:pPr>
            <a:r>
              <a:rPr lang="en-CA" altLang="en-US">
                <a:latin typeface="Arial" panose="020B0604020202020204" pitchFamily="34" charset="0"/>
                <a:cs typeface="Arial" panose="020B0604020202020204" pitchFamily="34" charset="0"/>
              </a:rPr>
              <a:t>Pulse Oximetry (rest, exercise or night)</a:t>
            </a:r>
          </a:p>
          <a:p>
            <a:pPr>
              <a:buClr>
                <a:srgbClr val="632523"/>
              </a:buClr>
              <a:buFont typeface="Wingdings" pitchFamily="2" charset="2"/>
              <a:buNone/>
            </a:pPr>
            <a:endParaRPr lang="en-CA" altLang="en-US">
              <a:latin typeface="Arial" panose="020B0604020202020204" pitchFamily="34" charset="0"/>
              <a:cs typeface="Arial" panose="020B0604020202020204" pitchFamily="34" charset="0"/>
            </a:endParaRPr>
          </a:p>
          <a:p>
            <a:pPr>
              <a:buClr>
                <a:srgbClr val="632523"/>
              </a:buClr>
              <a:buFont typeface="Wingdings" pitchFamily="2" charset="2"/>
              <a:buNone/>
            </a:pPr>
            <a:endParaRPr lang="en-CA" altLang="en-US">
              <a:latin typeface="Arial" panose="020B0604020202020204" pitchFamily="34" charset="0"/>
              <a:cs typeface="Arial" panose="020B0604020202020204" pitchFamily="34" charset="0"/>
            </a:endParaRPr>
          </a:p>
          <a:p>
            <a:pPr>
              <a:buClr>
                <a:srgbClr val="632523"/>
              </a:buClr>
              <a:buFont typeface="Wingdings" pitchFamily="2" charset="2"/>
              <a:buNone/>
            </a:pPr>
            <a:endParaRPr lang="en-CA" altLang="en-US">
              <a:latin typeface="Arial" panose="020B0604020202020204" pitchFamily="34" charset="0"/>
              <a:cs typeface="Arial" panose="020B0604020202020204" pitchFamily="34" charset="0"/>
            </a:endParaRPr>
          </a:p>
          <a:p>
            <a:pPr>
              <a:buClr>
                <a:srgbClr val="632523"/>
              </a:buClr>
              <a:buFont typeface="Wingdings" pitchFamily="2" charset="2"/>
              <a:buNone/>
            </a:pPr>
            <a:endParaRPr lang="en-CA" altLang="en-US">
              <a:latin typeface="Arial" panose="020B0604020202020204" pitchFamily="34" charset="0"/>
              <a:cs typeface="Arial" panose="020B0604020202020204" pitchFamily="34" charset="0"/>
            </a:endParaRPr>
          </a:p>
          <a:p>
            <a:pPr>
              <a:buClr>
                <a:srgbClr val="632523"/>
              </a:buClr>
              <a:buFont typeface="Wingdings" pitchFamily="2" charset="2"/>
              <a:buNone/>
            </a:pPr>
            <a:endParaRPr lang="en-CA" altLang="en-US">
              <a:latin typeface="Arial" panose="020B0604020202020204" pitchFamily="34" charset="0"/>
              <a:cs typeface="Arial" panose="020B0604020202020204" pitchFamily="34" charset="0"/>
            </a:endParaRPr>
          </a:p>
          <a:p>
            <a:pPr>
              <a:buClr>
                <a:srgbClr val="632523"/>
              </a:buClr>
              <a:buFont typeface="Wingdings" pitchFamily="2" charset="2"/>
              <a:buNone/>
            </a:pPr>
            <a:endParaRPr lang="en-CA" altLang="en-US">
              <a:latin typeface="Arial" panose="020B0604020202020204" pitchFamily="34" charset="0"/>
              <a:cs typeface="Arial" panose="020B0604020202020204" pitchFamily="34" charset="0"/>
            </a:endParaRPr>
          </a:p>
          <a:p>
            <a:pPr>
              <a:buClr>
                <a:srgbClr val="632523"/>
              </a:buClr>
              <a:buFont typeface="Wingdings" pitchFamily="2" charset="2"/>
              <a:buNone/>
            </a:pPr>
            <a:endParaRPr lang="en-CA" altLang="en-US">
              <a:latin typeface="Arial" panose="020B0604020202020204" pitchFamily="34" charset="0"/>
              <a:cs typeface="Arial" panose="020B0604020202020204" pitchFamily="34" charset="0"/>
            </a:endParaRPr>
          </a:p>
          <a:p>
            <a:pPr>
              <a:buClr>
                <a:srgbClr val="632523"/>
              </a:buClr>
              <a:buFont typeface="Wingdings" pitchFamily="2" charset="2"/>
              <a:buNone/>
            </a:pPr>
            <a:endParaRPr lang="en-CA" altLang="en-US">
              <a:latin typeface="Arial" panose="020B0604020202020204" pitchFamily="34" charset="0"/>
              <a:cs typeface="Arial" panose="020B0604020202020204" pitchFamily="34" charset="0"/>
            </a:endParaRPr>
          </a:p>
          <a:p>
            <a:pPr>
              <a:buClr>
                <a:srgbClr val="632523"/>
              </a:buClr>
              <a:buFont typeface="Wingdings" pitchFamily="2" charset="2"/>
              <a:buNone/>
            </a:pPr>
            <a:endParaRPr lang="en-CA" altLang="en-US">
              <a:latin typeface="Arial" panose="020B0604020202020204" pitchFamily="34" charset="0"/>
              <a:cs typeface="Arial" panose="020B0604020202020204" pitchFamily="34" charset="0"/>
            </a:endParaRPr>
          </a:p>
          <a:p>
            <a:pPr algn="r">
              <a:buClr>
                <a:srgbClr val="632523"/>
              </a:buClr>
              <a:buFont typeface="Wingdings" pitchFamily="2" charset="2"/>
              <a:buNone/>
            </a:pPr>
            <a:r>
              <a:rPr lang="en-CA" altLang="en-US" sz="2400" b="1">
                <a:latin typeface="Arial" panose="020B0604020202020204" pitchFamily="34" charset="0"/>
                <a:cs typeface="Arial" panose="020B0604020202020204" pitchFamily="34" charset="0"/>
              </a:rPr>
              <a:t>Invasive Monitoring</a:t>
            </a:r>
          </a:p>
          <a:p>
            <a:pPr algn="r">
              <a:buClr>
                <a:srgbClr val="632523"/>
              </a:buClr>
            </a:pPr>
            <a:r>
              <a:rPr lang="en-CA" altLang="en-US">
                <a:latin typeface="Arial" panose="020B0604020202020204" pitchFamily="34" charset="0"/>
                <a:cs typeface="Arial" panose="020B0604020202020204" pitchFamily="34" charset="0"/>
              </a:rPr>
              <a:t>Blood gas sampling (arterial, venous or capillary)</a:t>
            </a:r>
          </a:p>
          <a:p>
            <a:pPr>
              <a:buClr>
                <a:srgbClr val="632523"/>
              </a:buClr>
              <a:buFont typeface="Wingdings" pitchFamily="2" charset="2"/>
              <a:buNone/>
            </a:pPr>
            <a:endParaRPr lang="en-CA" altLang="en-US"/>
          </a:p>
          <a:p>
            <a:pPr>
              <a:buClr>
                <a:srgbClr val="632523"/>
              </a:buClr>
              <a:buFont typeface="Wingdings" pitchFamily="2" charset="2"/>
              <a:buNone/>
            </a:pPr>
            <a:endParaRPr lang="en-CA" altLang="en-US"/>
          </a:p>
          <a:p>
            <a:pPr>
              <a:buClr>
                <a:srgbClr val="632523"/>
              </a:buClr>
              <a:buFont typeface="Wingdings" pitchFamily="2" charset="2"/>
              <a:buNone/>
            </a:pPr>
            <a:endParaRPr lang="en-CA" altLang="en-US"/>
          </a:p>
          <a:p>
            <a:pPr>
              <a:buClr>
                <a:srgbClr val="632523"/>
              </a:buClr>
              <a:buFont typeface="Wingdings" pitchFamily="2" charset="2"/>
              <a:buNone/>
            </a:pPr>
            <a:endParaRPr lang="en-CA" altLang="en-US"/>
          </a:p>
          <a:p>
            <a:pPr>
              <a:buClr>
                <a:srgbClr val="632523"/>
              </a:buClr>
            </a:pPr>
            <a:endParaRPr lang="en-CA" altLang="en-US"/>
          </a:p>
        </p:txBody>
      </p:sp>
      <p:sp>
        <p:nvSpPr>
          <p:cNvPr id="13315" name="Title 2">
            <a:extLst>
              <a:ext uri="{FF2B5EF4-FFF2-40B4-BE49-F238E27FC236}">
                <a16:creationId xmlns:a16="http://schemas.microsoft.com/office/drawing/2014/main" id="{33830EC5-DA3C-46CC-9647-37970D1EF78C}"/>
              </a:ext>
            </a:extLst>
          </p:cNvPr>
          <p:cNvSpPr>
            <a:spLocks noGrp="1"/>
          </p:cNvSpPr>
          <p:nvPr>
            <p:ph type="title"/>
          </p:nvPr>
        </p:nvSpPr>
        <p:spPr/>
        <p:txBody>
          <a:bodyPr/>
          <a:lstStyle/>
          <a:p>
            <a:r>
              <a:rPr lang="en-CA" altLang="en-US"/>
              <a:t>Assessment of Oxygenation</a:t>
            </a:r>
          </a:p>
        </p:txBody>
      </p:sp>
      <p:sp>
        <p:nvSpPr>
          <p:cNvPr id="4" name="Footer Placeholder 3">
            <a:extLst>
              <a:ext uri="{FF2B5EF4-FFF2-40B4-BE49-F238E27FC236}">
                <a16:creationId xmlns:a16="http://schemas.microsoft.com/office/drawing/2014/main" id="{254F4AE0-B711-487B-839C-B31E3F59D1B3}"/>
              </a:ext>
            </a:extLst>
          </p:cNvPr>
          <p:cNvSpPr>
            <a:spLocks noGrp="1"/>
          </p:cNvSpPr>
          <p:nvPr>
            <p:ph type="ftr" sz="quarter" idx="13"/>
          </p:nvPr>
        </p:nvSpPr>
        <p:spPr/>
        <p:txBody>
          <a:bodyPr/>
          <a:lstStyle/>
          <a:p>
            <a:pPr>
              <a:defRPr/>
            </a:pPr>
            <a:r>
              <a:rPr lang="en-CA">
                <a:solidFill>
                  <a:prstClr val="white"/>
                </a:solidFill>
                <a:latin typeface="Calibri"/>
              </a:rPr>
              <a:t>[Unit name – Lecture title – Prof name]</a:t>
            </a:r>
            <a:endParaRPr lang="en-US">
              <a:solidFill>
                <a:prstClr val="white"/>
              </a:solidFill>
              <a:latin typeface="Calibri"/>
            </a:endParaRPr>
          </a:p>
        </p:txBody>
      </p:sp>
      <p:pic>
        <p:nvPicPr>
          <p:cNvPr id="53252" name="Picture 4" descr="http://medcom.uiowa.edu/health/wp-content/uploads/2012/05/PulseOximetry.jpg">
            <a:extLst>
              <a:ext uri="{FF2B5EF4-FFF2-40B4-BE49-F238E27FC236}">
                <a16:creationId xmlns:a16="http://schemas.microsoft.com/office/drawing/2014/main" id="{E60F5C45-D81B-4840-A6D4-3C4D2CEE4568}"/>
              </a:ext>
            </a:extLst>
          </p:cNvPr>
          <p:cNvPicPr>
            <a:picLocks noChangeAspect="1" noChangeArrowheads="1"/>
          </p:cNvPicPr>
          <p:nvPr/>
        </p:nvPicPr>
        <p:blipFill>
          <a:blip r:embed="rId2"/>
          <a:srcRect/>
          <a:stretch>
            <a:fillRect/>
          </a:stretch>
        </p:blipFill>
        <p:spPr bwMode="auto">
          <a:xfrm>
            <a:off x="2249489" y="2262189"/>
            <a:ext cx="3621087" cy="2587625"/>
          </a:xfrm>
          <a:prstGeom prst="rect">
            <a:avLst/>
          </a:prstGeom>
          <a:ln>
            <a:noFill/>
          </a:ln>
          <a:effectLst>
            <a:outerShdw blurRad="292100" dist="139700" dir="2700000" algn="tl" rotWithShape="0">
              <a:srgbClr val="333333">
                <a:alpha val="65000"/>
              </a:srgbClr>
            </a:outerShdw>
          </a:effectLst>
        </p:spPr>
      </p:pic>
      <p:pic>
        <p:nvPicPr>
          <p:cNvPr id="13318" name="Picture 6">
            <a:extLst>
              <a:ext uri="{FF2B5EF4-FFF2-40B4-BE49-F238E27FC236}">
                <a16:creationId xmlns:a16="http://schemas.microsoft.com/office/drawing/2014/main" id="{D3501B5A-6897-4638-A576-CD82BB212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91440">
            <a:off x="2789238" y="4625975"/>
            <a:ext cx="1714500"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AutoShape 8" descr="data:image/jpeg;base64,/9j/4AAQSkZJRgABAQAAAQABAAD/2wCEAAkGBhMSERQUExQVFBQUFBQUFBUUFBUUFBQUFBQVFBQUFBQXHCYeFxkkGRQUHy8gIycpLCwsFR4xNTAqNSYrLCkBCQoKDgwOFw8PGikcHBwpLCwpKSkpKSksKSwpKSkpKSkpLCkpKSwpKSkpKSksLCkpKSkpLCw1KSksLCksKSwsLP/AABEIAMIBAwMBIgACEQEDEQH/xAAbAAACAwEBAQAAAAAAAAAAAAADBAACBQYBB//EAD0QAAIBAgMECAQFAgUFAQAAAAABAgMRBCExBRJBUQYiYXGBkaGxExTB0TJCUmLwFZIjcoLh8RZDU7LCB//EABkBAQEBAQEBAAAAAAAAAAAAAAEAAgMEBf/EACERAQEBAAIDAQEAAwEAAAAAAAABEQIhAxIxQVETMoEi/9oADAMBAAIRAxEAPwDjoYNvRPyYxDZNR6Ql5Hd0cFHhYbw9BN2M+wxwFPYNR36qVlezaV12Hsujdb9HqjsqtD/El25I1p0EsivLFI+YVej1Zf8AbfhZ+xnV9mSjrFrvTR9bdFX0PZYFNaIPY4+L1MGK1MMfXsb0YpT1gr80rPzRzW1OhUo503vL9Lyfg9B9tTgJUyljdxOypQdpRcXyf8zE54EVrLkUuOVsK0JSViI0EGeDTB4fMdhEkysRgLAI4Vs3J07oFRpWY6tZqwDNLZ+yU9RpI9VaxaNdTsKSjFQ5adxvQzOG2btHdqLk8js8NUuc79MM4F2y5ZGpDQyqUrT77P6fQ1aTyNRCJGbtuXViss5w1dlZSTd34GlvGL0iSlGMXmnJXXZdGao0qOgfdAYcZSNQBNAK6GpCuJeRJz2IqXxMFyT9mdDRWRy+FzxT/wBX2OqpLIP0/jycRSvEdnEVroQypxzIXnqQNadMnGS4Pv8AuSnS3XdXXqvUQWDlwy7hmnRnazd/D7GtjOUrUUt66zet+WeXsFltKqs50m1+qGffkMQoyV9M7XuuQX4U+zyC2CSwth9rU5O29Z8pdV+pt0rNGRXoJrrxUr3unG+gn8tGK/w3Upf5JZeTyXkYyNa6R0gE8OZ+CxtdfjcJZy4NNx3nuvJ2b3bXyWdxz5+bdt2PNZt3XYWItjtjQqK0oqXejncb0Li84NxfJ5x89V6nWrFTauoxfNXaa9wX9QWkoNeKf2HR0+bY/ovVje8G1zj1vbM5HaOBcW8j718WMu/yOU6XbHhUg5W60ePNcUx1PklGdmaVJnmP2S4vIXoVnHJimhSCzw6ehWhOLDqlyGAooO57PDtjqiXsS1nU8M0dbsLFtxS/No/oYG+hzYeItXiud16X+hmrXXTspJt2WmjfNmhRrLg7mdVlkn2281/sHoVEEaPb5i7Wq3qRX7o+6NCpVsjBlU3q0O2V/K7+hVR02GGhbCrIPvDA8mxLFPIclIzNq1d2nN8oyfkmJc5sGV67fFp+52UVY4vojinJztla15Wzz4XOwhpm/EP0LTYvWLNt9wviarQpl161pMgpWrpybtqQsGu/hTDKB5AuzDbzdLWsSJ6yDycV5aCEqa0H5sSqSIKuPV7ndA5ztZ8nfz1LuoL1ZEjlCrar2SPKjUpzi+9CXzGafJA6eJvO/aFuA445WMPpDi1CnaT/ABPdWTfsadTFLM5Hpc3W+HGMklGb4tXkle19Mkn5jO6gN2M9Gn/OQrX2HGRmpVYpPVWi9E11pWVnmg9PbMovNNLrXad/wtJ5O6tryOuDEl0fa0JDZc1xZp0NqxlxXjl90NRqp6eln520DMXbGjs6YVbKZsq3A9AMeOyStDD/AAqsZrPdd7ejNlopOjck2LqVK67Ge4dO5kfOyhG1nJdmbXgaEaUpJSi8mk14q5n46QTac3FGPs3r1072UE2+263UvW/gN7XUpw4prVczC2LBvFU7t6Tvyyi8vO3kGtSdPoNAM4C+Ep2GmajmDPJGRtuO9Sklxyfc9TWqs5npFjY0IqU5WUm1xd8r2RJXo1g1Bztzj7X+p1HwjA6K1FUpOok7Td1fWy6v0Ohi3yJBVpJIy8fWSjKTTVot+Sua00YnSKTVGbVtEvNkZO3zSptLENvrS14ENeGzG1exC9no/wAcfYozPfiCKxJZVzOuJ6My6mIxrhYViFGqzM6pIYrVDNxFcgJOsLVq4vVxQCG9NrdWT/NwX38A0yCyrnrqOOSzlyX15BKeyuLbb78vBIbjg0uBm9lz2LxFZXcobsecbzfoZONx8qsovcmoxg000mk3u5yab1SsvHmdrUpnK9Lqe6qc45O7i7PXLej/APXma43Fx47yZ0XG+ls4vLL8Oi7gXwlLeV9Eo3krX3pb03ddlvEUeObVpWknqn91mXw+JpxvdSzt+ZytbkpaanXY73x01PAp3dv/ACSus82lCC72szOxVVUpyjB57yTb/bBJ+N+I/wDMxuvhvev3Rt52uJPZU1LfnTlKE1O+jkt9PO60abT8BlZnBMHtyaa31ddVN950WDrucE/bld2y7rM5Ohg5uVop3zduGlrvsNb5OpBzlZ2tCELPOUY263on4jYb45W3vHu8ZmAxspTUZaWf4o5rukhzCzhUqunGTTspLimrXy9zNmOd8Ng1zR2bj1Hqy04PkK1Nly13rpcmvXivIG8DLhJ+hi1meOtvFum1dtLtOb2XGPzG8mrXkoc3dZvyRatgv1Z9+niX2Xgkq0XbS/D9rM/rr/jyfXW4eAywGGR7VxMVxNSvPVMRLI+df/o1a8qMOycvNpL/ANWd/PFRf/BwvTHZ8quJTjooRXu/qWunDjtdN0LhbB0f8i+50M6bejsuwweh84/Lxpy1hdeF7r0ZvOEF/tcNZ5TstUwXa/Ew+ksN2EKazc5Xk+xf8nQTlJ6Ky7TBx3XrZtPcVr8N56+WRa1wnZajhkoruPRtRIDu0MRRks4/2vJ+HBif9Rs7PJ8nkzrY0U9RfFbGpz1in3oMeeX+uejtAItprmNVeikPy3j3Ni0uikuE34pMOz0pU2rfiA3pT0X2NDD9FbZybfoadLZqirIux0xMPsnjLN+hp0sLbgPRw9i86eQ4KT3SsmStOwtKsIUxEjj+lk96UI8t6T8bRXtI6itM4zaOI36snw0Xcsve5R6PDP8A1rN+UCwwFxqERzD08zePRaSpbKZo4XZbtlddxp4ehoaVCigxna5ursio01va66Xa7+QL5CvFJKpJKOSSyy7efidg4Ir8smA1ysaNbjZ9rir+asMbOU6M95U1vZ9ZO0s1bJ2yyy10OhWGQRUVyJmhQ289ZUVUeWU1Fv8AutfzuY2/NzbUcuEbtW7nazN9xXIp8Kw3tzkkZUK9Nfii4dso3X9yuUlFJqcWpJO+TT7zXlTALCJN2SV9eF+8GtPYXekk4tTi/DLvHFNRWdKS7kn7MxKUZU3eErc46p/Ya/qtTkvN/YHK8KZxFeFm3otb5WMGjht+UqjX4ndLkuC8hqu51H12rfpWS8eYWnGxbrfDjhCNF05b0Eu2L0ku/gzSo7Wjb80eyUW/JxuUnTuwTpZk3eM5CYraEpK0XrxtbyvmJU8PZDSpFpZIsXrOPwuQo2iEMdfCoGjMzVWCLEi85/fLb4j8ye/MgDrmDlMVeJByxJE3KoDrVchR4kXxGNSRILEVRadYXrYq7PI0nLN5L1ZLGXtjbFupF5vJ2/KvuYSAXtJrta9WGjI0+hx4TjOjVIbo6iEGPYZim5hZZDtO5n4UfpMmbBosLFgz1AxVrEZ6pZFHIMGVdSPblCtyZxaRSSJYs0KwBo8aDuBWcSHYBFIvNldwsHb1VCb544FN0sPsPvqwhXq5jIGphwM5QbD4am4pykk87q/aQS+AyDrP/W22nlez4CVetOm+tpwa0Y+6fiXhR7Qrgy4bVXMJ/UkNVej8J5/hfOOQL/pRfrl6fYz2ZheW1UAqbYRpR6JQ4tvvbGaXRunH8q8i7PTn/wCpuWUU33BYYCrU16p00NnQjwC7iRYt/jnaOylDXN9p5iaqjFvgld9yzNPaDRx/SzHuNLcgnKdXqpRV3u/neXDRf6hi491ycal3fm7+eYzTrBcB0arTzdoLt6z8ll6m5huh0PzSlLx3fY1bHsvl4xj0pXH8M8zap9D6S4SXdOWXncQ2jsmVBrPehJ2UtGnyl9HxsZ1Tycb0Zw0zSpVDGwsjSjKy/nsb1o58S5eIvSCkcFLqAJTCKZYxVkj2+ZWLPXmFjD1sq0RFmiwvHIFJl1EjRALcJYJvFSZtVsUUArRRsWaruksRMm8TMTcIe3IRPxkGpiKqF1XBxakKgVVTJWLLrFgmqqxV1jN+bBzxgFozxArUxRm19opcTPltCU3aCb9l3sU0cdibikMHd3eoTCYRrrTd5dmi7u0b3QIdPDpB4UzzfPHiFFZ5d4IeC6xl9Ka8Y0JX1bjGK/c5Jr2b8CY3btOlCVRyTsslfOcuEUu84ZbSq4ialVle12klaKb1svuUmuvi4Xld/jewa4mjTmZeGq5Ifo1MjUevD8WWuLKqHp2HVmLphFE8sXeQ6ykWETAxCRIWLouDb5EjIyxY9kCbLuRSUhZseTkD+IRyKbxazi6mRsGyjmIGcirYHfPHUJDfFILOoQhh+TEsRVlw9xplHSvqkzLixqu1qkH1oNdqzXoSlt5P+P6mzHARfBBobIhyQYemMtrt8/AuqtWeia7X9jcp7NhHRIvKmkSYsNmt/ibft5GhQoKOh7VrJGZjNswh+KSXiS7rWdQDVxaRyuL6YLSCcvRHLbU6Q4ibs5bkeUMvN6jjpPHf12+1ellOjfrLe/SutLutw8TjNqdL61Z5XhHsefi/sZEFcao0LjkdePjeU8RKTu7t9ufqzTwjlfJWLYfDpI08JRCvTxmGcDTka1GnzAYeA5AJDRFGwelHiUpxGY2FnV4MJFgrhoSeos1UrvF2wVsxIikWTKWBVJWBn10aUwc2D3jyTAXiq5FU2S5cmbFJSZVQuFyLRFmyQB0ijpjO8CnOws6BukKykyEtaCkXjIz1jEWWKB52nCYZVzI+cQri9sxgrt2BSNypjUjMx22IxWbOXxXSSU7qGXa/sBcm1nm+ZSa9HDw2/RdodI5TuoLdXN6+CMKvhpSe85Nvtdx1wzLxomnp48Jx6jFkpR1JKSlqjcqYJSVjIrYZwlZ6cC1WE1Rs+w0MJG5enh7oLSoWZUyHadE0MJESoQuaeFiYJylEdpIXoQHIIhRqaLbwKLLxsOLB00E+JkCclYjlkajCOR47ld9FZVCbGVQBial0UqVhWrWDTi9PEBviGX8XMZjVDGOQ0p5nnxbAXWBTxVjTlad+IT45mTxoKptJcyc7WrUxICWJMSttaK1l6iFbb8Fxv6msGx0rxaIce+ki7SD60e0aUOkEb2s/AYqbTusr9i+5k7Mwd1d8fY2KeCOeOs8XEhGvVf5nf+ZA6uGk3ebd+36I1Z4WwKVG+pqO3pPsZ9LDXemSHKktEtXp/OR7iKipxu/52B9lbOb68vxP07ArfUhKlh5LNq/OwbdubtbCWb/u8197mLiluy7GSzZsD3RbGUN5BXVL1FdFUzMLKzsPxpaClOHWNXD08jNVi+Hoj+HpAKMR+hAELTdhunDQCqegzTeRMWvWlqexPZNFFUNKVdzQKczyUwM5hqW+IUlWA1KgvOqR0xOsLTqA6mIyFpYhIoPbDEplPm7GZjdrxgs39zncXt2cso5LnxOnHha4c/LI6rEbYjHVpGLieky4Xfoc9JuTzbZ6oHaeJ5r5afrbeqS0yFpYyo9ZMooFlA6zxxyvkobu9TxUw+6Sxv0Y9gfhkDWIXrFrsMJTS00tkaVBGXhamQ9TrWPA+vIYkhevNRV3kVq4tJXbK4TDOo9+Wn5Y/Vha3mE6WCdSalLS/VX1Z09CCjG7BUaSXDQtUlfPgtBnxiy2rVKuTb1fp2HP493uaeIqZGNiqnqOO06hdQY1HMrCSHsHQWpkEKmGsx/BwyL4rC5rkWw0bGaaPSpZjkMgFLMPcsc6Kpl1JcBfePU76CyLKVijYOU2VdUis5AqlUm8UrNWJB1MQLyqorXkZ+LxkYq7drFIxbgmKxyind2XM5vHbcbbUXZc/sJ7Q2i6kv28ELJHo4cP68fPyb8WlJt3bv3llEiiEij0Ti89qu6XSPbFkjpIxryx6kRI9NYEPD1lWyTxshCAXT4RjZCHzq+1x+EsV+KK/cvc6TD6IhDn+mmFoCqkIdIqVr6GBiH1/D7kIFK+H4G5hFkQgRsxjVkhWjqQhmr8NQ1GXwPSDHKhPUkTwhCvJk4EIS/FEK1z0hm/URqnMdIZZx8SEO3D68/l/wBWMgsSEPTxeKixLohDrGK9R6Qhtl6RkIKVZUhAKEIQyH//2Q==">
            <a:extLst>
              <a:ext uri="{FF2B5EF4-FFF2-40B4-BE49-F238E27FC236}">
                <a16:creationId xmlns:a16="http://schemas.microsoft.com/office/drawing/2014/main" id="{3D25D5DA-2717-463A-A46A-E2E7B256FA91}"/>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13320" name="AutoShape 10" descr="data:image/jpeg;base64,/9j/4AAQSkZJRgABAQAAAQABAAD/2wCEAAkGBhMSERQUExQVFBQUFBQUFBUUFBUUFBQUFBQVFBQUFBQXHCYeFxkkGRQUHy8gIycpLCwsFR4xNTAqNSYrLCkBCQoKDgwOFw8PGikcHBwpLCwpKSkpKSksKSwpKSkpKSkpLCkpKSwpKSkpKSksLCkpKSkpLCw1KSksLCksKSwsLP/AABEIAMIBAwMBIgACEQEDEQH/xAAbAAACAwEBAQAAAAAAAAAAAAADBAACBQYBB//EAD0QAAIBAgMECAQFAgUFAQAAAAABAgMRBCExBRJBUQYiYXGBkaGxExTB0TJCUmLwFZIjcoLh8RZDU7LCB//EABkBAQEBAQEBAAAAAAAAAAAAAAEAAgMEBf/EACERAQEBAAIDAQEAAwEAAAAAAAABEQIhAxIxQVETMoEi/9oADAMBAAIRAxEAPwDjoYNvRPyYxDZNR6Ql5Hd0cFHhYbw9BN2M+wxwFPYNR36qVlezaV12Hsujdb9HqjsqtD/El25I1p0EsivLFI+YVej1Zf8AbfhZ+xnV9mSjrFrvTR9bdFX0PZYFNaIPY4+L1MGK1MMfXsb0YpT1gr80rPzRzW1OhUo503vL9Lyfg9B9tTgJUyljdxOypQdpRcXyf8zE54EVrLkUuOVsK0JSViI0EGeDTB4fMdhEkysRgLAI4Vs3J07oFRpWY6tZqwDNLZ+yU9RpI9VaxaNdTsKSjFQ5adxvQzOG2btHdqLk8js8NUuc79MM4F2y5ZGpDQyqUrT77P6fQ1aTyNRCJGbtuXViss5w1dlZSTd34GlvGL0iSlGMXmnJXXZdGao0qOgfdAYcZSNQBNAK6GpCuJeRJz2IqXxMFyT9mdDRWRy+FzxT/wBX2OqpLIP0/jycRSvEdnEVroQypxzIXnqQNadMnGS4Pv8AuSnS3XdXXqvUQWDlwy7hmnRnazd/D7GtjOUrUUt66zet+WeXsFltKqs50m1+qGffkMQoyV9M7XuuQX4U+zyC2CSwth9rU5O29Z8pdV+pt0rNGRXoJrrxUr3unG+gn8tGK/w3Upf5JZeTyXkYyNa6R0gE8OZ+CxtdfjcJZy4NNx3nuvJ2b3bXyWdxz5+bdt2PNZt3XYWItjtjQqK0oqXejncb0Li84NxfJ5x89V6nWrFTauoxfNXaa9wX9QWkoNeKf2HR0+bY/ovVje8G1zj1vbM5HaOBcW8j718WMu/yOU6XbHhUg5W60ePNcUx1PklGdmaVJnmP2S4vIXoVnHJimhSCzw6ehWhOLDqlyGAooO57PDtjqiXsS1nU8M0dbsLFtxS/No/oYG+hzYeItXiud16X+hmrXXTspJt2WmjfNmhRrLg7mdVlkn2281/sHoVEEaPb5i7Wq3qRX7o+6NCpVsjBlU3q0O2V/K7+hVR02GGhbCrIPvDA8mxLFPIclIzNq1d2nN8oyfkmJc5sGV67fFp+52UVY4vojinJztla15Wzz4XOwhpm/EP0LTYvWLNt9wviarQpl161pMgpWrpybtqQsGu/hTDKB5AuzDbzdLWsSJ6yDycV5aCEqa0H5sSqSIKuPV7ndA5ztZ8nfz1LuoL1ZEjlCrar2SPKjUpzi+9CXzGafJA6eJvO/aFuA445WMPpDi1CnaT/ABPdWTfsadTFLM5Hpc3W+HGMklGb4tXkle19Mkn5jO6gN2M9Gn/OQrX2HGRmpVYpPVWi9E11pWVnmg9PbMovNNLrXad/wtJ5O6tryOuDEl0fa0JDZc1xZp0NqxlxXjl90NRqp6eln520DMXbGjs6YVbKZsq3A9AMeOyStDD/AAqsZrPdd7ejNlopOjck2LqVK67Ge4dO5kfOyhG1nJdmbXgaEaUpJSi8mk14q5n46QTac3FGPs3r1072UE2+263UvW/gN7XUpw4prVczC2LBvFU7t6Tvyyi8vO3kGtSdPoNAM4C+Ep2GmajmDPJGRtuO9Sklxyfc9TWqs5npFjY0IqU5WUm1xd8r2RJXo1g1Bztzj7X+p1HwjA6K1FUpOok7Td1fWy6v0Ohi3yJBVpJIy8fWSjKTTVot+Sua00YnSKTVGbVtEvNkZO3zSptLENvrS14ENeGzG1exC9no/wAcfYozPfiCKxJZVzOuJ6My6mIxrhYViFGqzM6pIYrVDNxFcgJOsLVq4vVxQCG9NrdWT/NwX38A0yCyrnrqOOSzlyX15BKeyuLbb78vBIbjg0uBm9lz2LxFZXcobsecbzfoZONx8qsovcmoxg000mk3u5yab1SsvHmdrUpnK9Lqe6qc45O7i7PXLej/APXma43Fx47yZ0XG+ls4vLL8Oi7gXwlLeV9Eo3krX3pb03ddlvEUeObVpWknqn91mXw+JpxvdSzt+ZytbkpaanXY73x01PAp3dv/ACSus82lCC72szOxVVUpyjB57yTb/bBJ+N+I/wDMxuvhvev3Rt52uJPZU1LfnTlKE1O+jkt9PO60abT8BlZnBMHtyaa31ddVN950WDrucE/bld2y7rM5Ohg5uVop3zduGlrvsNb5OpBzlZ2tCELPOUY263on4jYb45W3vHu8ZmAxspTUZaWf4o5rukhzCzhUqunGTTspLimrXy9zNmOd8Ng1zR2bj1Hqy04PkK1Nly13rpcmvXivIG8DLhJ+hi1meOtvFum1dtLtOb2XGPzG8mrXkoc3dZvyRatgv1Z9+niX2Xgkq0XbS/D9rM/rr/jyfXW4eAywGGR7VxMVxNSvPVMRLI+df/o1a8qMOycvNpL/ANWd/PFRf/BwvTHZ8quJTjooRXu/qWunDjtdN0LhbB0f8i+50M6bejsuwweh84/Lxpy1hdeF7r0ZvOEF/tcNZ5TstUwXa/Ew+ksN2EKazc5Xk+xf8nQTlJ6Ky7TBx3XrZtPcVr8N56+WRa1wnZajhkoruPRtRIDu0MRRks4/2vJ+HBif9Rs7PJ8nkzrY0U9RfFbGpz1in3oMeeX+uejtAItprmNVeikPy3j3Ni0uikuE34pMOz0pU2rfiA3pT0X2NDD9FbZybfoadLZqirIux0xMPsnjLN+hp0sLbgPRw9i86eQ4KT3SsmStOwtKsIUxEjj+lk96UI8t6T8bRXtI6itM4zaOI36snw0Xcsve5R6PDP8A1rN+UCwwFxqERzD08zePRaSpbKZo4XZbtlddxp4ehoaVCigxna5ursio01va66Xa7+QL5CvFJKpJKOSSyy7efidg4Ir8smA1ysaNbjZ9rir+asMbOU6M95U1vZ9ZO0s1bJ2yyy10OhWGQRUVyJmhQ289ZUVUeWU1Fv8AutfzuY2/NzbUcuEbtW7nazN9xXIp8Kw3tzkkZUK9Nfii4dso3X9yuUlFJqcWpJO+TT7zXlTALCJN2SV9eF+8GtPYXekk4tTi/DLvHFNRWdKS7kn7MxKUZU3eErc46p/Ya/qtTkvN/YHK8KZxFeFm3otb5WMGjht+UqjX4ndLkuC8hqu51H12rfpWS8eYWnGxbrfDjhCNF05b0Eu2L0ku/gzSo7Wjb80eyUW/JxuUnTuwTpZk3eM5CYraEpK0XrxtbyvmJU8PZDSpFpZIsXrOPwuQo2iEMdfCoGjMzVWCLEi85/fLb4j8ye/MgDrmDlMVeJByxJE3KoDrVchR4kXxGNSRILEVRadYXrYq7PI0nLN5L1ZLGXtjbFupF5vJ2/KvuYSAXtJrta9WGjI0+hx4TjOjVIbo6iEGPYZim5hZZDtO5n4UfpMmbBosLFgz1AxVrEZ6pZFHIMGVdSPblCtyZxaRSSJYs0KwBo8aDuBWcSHYBFIvNldwsHb1VCb544FN0sPsPvqwhXq5jIGphwM5QbD4am4pykk87q/aQS+AyDrP/W22nlez4CVetOm+tpwa0Y+6fiXhR7Qrgy4bVXMJ/UkNVej8J5/hfOOQL/pRfrl6fYz2ZheW1UAqbYRpR6JQ4tvvbGaXRunH8q8i7PTn/wCpuWUU33BYYCrU16p00NnQjwC7iRYt/jnaOylDXN9p5iaqjFvgld9yzNPaDRx/SzHuNLcgnKdXqpRV3u/neXDRf6hi491ycal3fm7+eYzTrBcB0arTzdoLt6z8ll6m5huh0PzSlLx3fY1bHsvl4xj0pXH8M8zap9D6S4SXdOWXncQ2jsmVBrPehJ2UtGnyl9HxsZ1Tycb0Zw0zSpVDGwsjSjKy/nsb1o58S5eIvSCkcFLqAJTCKZYxVkj2+ZWLPXmFjD1sq0RFmiwvHIFJl1EjRALcJYJvFSZtVsUUArRRsWaruksRMm8TMTcIe3IRPxkGpiKqF1XBxakKgVVTJWLLrFgmqqxV1jN+bBzxgFozxArUxRm19opcTPltCU3aCb9l3sU0cdibikMHd3eoTCYRrrTd5dmi7u0b3QIdPDpB4UzzfPHiFFZ5d4IeC6xl9Ka8Y0JX1bjGK/c5Jr2b8CY3btOlCVRyTsslfOcuEUu84ZbSq4ialVle12klaKb1svuUmuvi4Xld/jewa4mjTmZeGq5Ifo1MjUevD8WWuLKqHp2HVmLphFE8sXeQ6ykWETAxCRIWLouDb5EjIyxY9kCbLuRSUhZseTkD+IRyKbxazi6mRsGyjmIGcirYHfPHUJDfFILOoQhh+TEsRVlw9xplHSvqkzLixqu1qkH1oNdqzXoSlt5P+P6mzHARfBBobIhyQYemMtrt8/AuqtWeia7X9jcp7NhHRIvKmkSYsNmt/ibft5GhQoKOh7VrJGZjNswh+KSXiS7rWdQDVxaRyuL6YLSCcvRHLbU6Q4ibs5bkeUMvN6jjpPHf12+1ellOjfrLe/SutLutw8TjNqdL61Z5XhHsefi/sZEFcao0LjkdePjeU8RKTu7t9ufqzTwjlfJWLYfDpI08JRCvTxmGcDTka1GnzAYeA5AJDRFGwelHiUpxGY2FnV4MJFgrhoSeos1UrvF2wVsxIikWTKWBVJWBn10aUwc2D3jyTAXiq5FU2S5cmbFJSZVQuFyLRFmyQB0ijpjO8CnOws6BukKykyEtaCkXjIz1jEWWKB52nCYZVzI+cQri9sxgrt2BSNypjUjMx22IxWbOXxXSSU7qGXa/sBcm1nm+ZSa9HDw2/RdodI5TuoLdXN6+CMKvhpSe85Nvtdx1wzLxomnp48Jx6jFkpR1JKSlqjcqYJSVjIrYZwlZ6cC1WE1Rs+w0MJG5enh7oLSoWZUyHadE0MJESoQuaeFiYJylEdpIXoQHIIhRqaLbwKLLxsOLB00E+JkCclYjlkajCOR47ld9FZVCbGVQBial0UqVhWrWDTi9PEBviGX8XMZjVDGOQ0p5nnxbAXWBTxVjTlad+IT45mTxoKptJcyc7WrUxICWJMSttaK1l6iFbb8Fxv6msGx0rxaIce+ki7SD60e0aUOkEb2s/AYqbTusr9i+5k7Mwd1d8fY2KeCOeOs8XEhGvVf5nf+ZA6uGk3ebd+36I1Z4WwKVG+pqO3pPsZ9LDXemSHKktEtXp/OR7iKipxu/52B9lbOb68vxP07ArfUhKlh5LNq/OwbdubtbCWb/u8197mLiluy7GSzZsD3RbGUN5BXVL1FdFUzMLKzsPxpaClOHWNXD08jNVi+Hoj+HpAKMR+hAELTdhunDQCqegzTeRMWvWlqexPZNFFUNKVdzQKczyUwM5hqW+IUlWA1KgvOqR0xOsLTqA6mIyFpYhIoPbDEplPm7GZjdrxgs39zncXt2cso5LnxOnHha4c/LI6rEbYjHVpGLieky4Xfoc9JuTzbZ6oHaeJ5r5afrbeqS0yFpYyo9ZMooFlA6zxxyvkobu9TxUw+6Sxv0Y9gfhkDWIXrFrsMJTS00tkaVBGXhamQ9TrWPA+vIYkhevNRV3kVq4tJXbK4TDOo9+Wn5Y/Vha3mE6WCdSalLS/VX1Z09CCjG7BUaSXDQtUlfPgtBnxiy2rVKuTb1fp2HP493uaeIqZGNiqnqOO06hdQY1HMrCSHsHQWpkEKmGsx/BwyL4rC5rkWw0bGaaPSpZjkMgFLMPcsc6Kpl1JcBfePU76CyLKVijYOU2VdUis5AqlUm8UrNWJB1MQLyqorXkZ+LxkYq7drFIxbgmKxyind2XM5vHbcbbUXZc/sJ7Q2i6kv28ELJHo4cP68fPyb8WlJt3bv3llEiiEij0Ti89qu6XSPbFkjpIxryx6kRI9NYEPD1lWyTxshCAXT4RjZCHzq+1x+EsV+KK/cvc6TD6IhDn+mmFoCqkIdIqVr6GBiH1/D7kIFK+H4G5hFkQgRsxjVkhWjqQhmr8NQ1GXwPSDHKhPUkTwhCvJk4EIS/FEK1z0hm/URqnMdIZZx8SEO3D68/l/wBWMgsSEPTxeKixLohDrGK9R6Qhtl6RkIKVZUhAKEIQyH//2Q==">
            <a:extLst>
              <a:ext uri="{FF2B5EF4-FFF2-40B4-BE49-F238E27FC236}">
                <a16:creationId xmlns:a16="http://schemas.microsoft.com/office/drawing/2014/main" id="{04507ECF-C51F-42FD-9B52-FD15FF11459F}"/>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pic>
        <p:nvPicPr>
          <p:cNvPr id="53260" name="Picture 12" descr="http://breathinstephen.com/wp-content/uploads/2010/12/abgflash.jpg">
            <a:extLst>
              <a:ext uri="{FF2B5EF4-FFF2-40B4-BE49-F238E27FC236}">
                <a16:creationId xmlns:a16="http://schemas.microsoft.com/office/drawing/2014/main" id="{D469DB36-FF9D-4140-AEC0-C347CEEA41E8}"/>
              </a:ext>
            </a:extLst>
          </p:cNvPr>
          <p:cNvPicPr>
            <a:picLocks noChangeAspect="1" noChangeArrowheads="1"/>
          </p:cNvPicPr>
          <p:nvPr/>
        </p:nvPicPr>
        <p:blipFill>
          <a:blip r:embed="rId4">
            <a:lum bright="10000" contrast="20000"/>
          </a:blip>
          <a:srcRect/>
          <a:stretch>
            <a:fillRect/>
          </a:stretch>
        </p:blipFill>
        <p:spPr bwMode="auto">
          <a:xfrm>
            <a:off x="6970713" y="2560638"/>
            <a:ext cx="3105150" cy="232886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E2FACD4-8E33-4E46-A35A-703B47444FF7}"/>
              </a:ext>
            </a:extLst>
          </p:cNvPr>
          <p:cNvSpPr txBox="1"/>
          <p:nvPr/>
        </p:nvSpPr>
        <p:spPr>
          <a:xfrm>
            <a:off x="1867469" y="5937071"/>
            <a:ext cx="8609463" cy="369332"/>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This is how you monitor the O2 you give pts! Arteriole blood gas is the best but painful!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Placeholder 1">
            <a:extLst>
              <a:ext uri="{FF2B5EF4-FFF2-40B4-BE49-F238E27FC236}">
                <a16:creationId xmlns:a16="http://schemas.microsoft.com/office/drawing/2014/main" id="{86DE4B61-5C85-4443-B6CE-D8FF303D0FD7}"/>
              </a:ext>
            </a:extLst>
          </p:cNvPr>
          <p:cNvSpPr>
            <a:spLocks noGrp="1"/>
          </p:cNvSpPr>
          <p:nvPr>
            <p:ph type="body" sz="quarter" idx="12"/>
          </p:nvPr>
        </p:nvSpPr>
        <p:spPr>
          <a:xfrm>
            <a:off x="1800225" y="1062038"/>
            <a:ext cx="8534400" cy="5257800"/>
          </a:xfrm>
          <a:ln>
            <a:solidFill>
              <a:schemeClr val="accent2"/>
            </a:solidFill>
            <a:miter lim="800000"/>
            <a:headEnd/>
            <a:tailEnd/>
          </a:ln>
        </p:spPr>
        <p:txBody>
          <a:bodyPr/>
          <a:lstStyle/>
          <a:p>
            <a:pPr>
              <a:buClr>
                <a:srgbClr val="632523"/>
              </a:buClr>
              <a:buFont typeface="Wingdings" pitchFamily="2" charset="2"/>
              <a:buNone/>
            </a:pPr>
            <a:r>
              <a:rPr lang="en-CA" altLang="en-US" sz="2000">
                <a:latin typeface="Arial" panose="020B0604020202020204" pitchFamily="34" charset="0"/>
                <a:cs typeface="Arial" panose="020B0604020202020204" pitchFamily="34" charset="0"/>
              </a:rPr>
              <a:t>Supplemental oxygen may be delivered via </a:t>
            </a:r>
            <a:r>
              <a:rPr lang="en-CA" altLang="en-US" sz="2000" b="1">
                <a:latin typeface="Arial" panose="020B0604020202020204" pitchFamily="34" charset="0"/>
                <a:cs typeface="Arial" panose="020B0604020202020204" pitchFamily="34" charset="0"/>
              </a:rPr>
              <a:t>low flow</a:t>
            </a:r>
            <a:r>
              <a:rPr lang="en-CA" altLang="en-US" sz="2000">
                <a:latin typeface="Arial" panose="020B0604020202020204" pitchFamily="34" charset="0"/>
                <a:cs typeface="Arial" panose="020B0604020202020204" pitchFamily="34" charset="0"/>
              </a:rPr>
              <a:t> or </a:t>
            </a:r>
            <a:r>
              <a:rPr lang="en-CA" altLang="en-US" sz="2000" b="1">
                <a:latin typeface="Arial" panose="020B0604020202020204" pitchFamily="34" charset="0"/>
                <a:cs typeface="Arial" panose="020B0604020202020204" pitchFamily="34" charset="0"/>
              </a:rPr>
              <a:t>high flow</a:t>
            </a:r>
            <a:r>
              <a:rPr lang="en-CA" altLang="en-US" sz="2000">
                <a:latin typeface="Arial" panose="020B0604020202020204" pitchFamily="34" charset="0"/>
                <a:cs typeface="Arial" panose="020B0604020202020204" pitchFamily="34" charset="0"/>
              </a:rPr>
              <a:t> systems.</a:t>
            </a:r>
          </a:p>
          <a:p>
            <a:pPr>
              <a:buClr>
                <a:srgbClr val="632523"/>
              </a:buClr>
              <a:buFont typeface="Wingdings" pitchFamily="2" charset="2"/>
              <a:buNone/>
            </a:pPr>
            <a:endParaRPr lang="en-CA" altLang="en-US" sz="1200" b="1">
              <a:latin typeface="Arial" panose="020B0604020202020204" pitchFamily="34" charset="0"/>
              <a:cs typeface="Arial" panose="020B0604020202020204" pitchFamily="34" charset="0"/>
            </a:endParaRPr>
          </a:p>
          <a:p>
            <a:pPr>
              <a:buClr>
                <a:srgbClr val="632523"/>
              </a:buClr>
              <a:buFont typeface="Wingdings" pitchFamily="2" charset="2"/>
              <a:buNone/>
            </a:pPr>
            <a:r>
              <a:rPr lang="en-CA" altLang="en-US" sz="2400" b="1">
                <a:latin typeface="Arial" panose="020B0604020202020204" pitchFamily="34" charset="0"/>
                <a:cs typeface="Arial" panose="020B0604020202020204" pitchFamily="34" charset="0"/>
              </a:rPr>
              <a:t>Low Flow Systems</a:t>
            </a:r>
          </a:p>
          <a:p>
            <a:pPr>
              <a:buClr>
                <a:srgbClr val="632523"/>
              </a:buClr>
            </a:pPr>
            <a:r>
              <a:rPr lang="en-CA" altLang="en-US">
                <a:latin typeface="Arial" panose="020B0604020202020204" pitchFamily="34" charset="0"/>
                <a:cs typeface="Arial" panose="020B0604020202020204" pitchFamily="34" charset="0"/>
              </a:rPr>
              <a:t>Don’t meet all of the patient’s inspiratory flow demands. Room air is entrained to make up the difference</a:t>
            </a:r>
          </a:p>
          <a:p>
            <a:pPr>
              <a:buClr>
                <a:srgbClr val="632523"/>
              </a:buClr>
              <a:buFont typeface="Wingdings" pitchFamily="2" charset="2"/>
              <a:buNone/>
            </a:pPr>
            <a:endParaRPr lang="en-CA" altLang="en-US">
              <a:latin typeface="Arial" panose="020B0604020202020204" pitchFamily="34" charset="0"/>
              <a:cs typeface="Arial" panose="020B0604020202020204" pitchFamily="34" charset="0"/>
            </a:endParaRPr>
          </a:p>
        </p:txBody>
      </p:sp>
      <p:sp>
        <p:nvSpPr>
          <p:cNvPr id="14339" name="Title 2">
            <a:extLst>
              <a:ext uri="{FF2B5EF4-FFF2-40B4-BE49-F238E27FC236}">
                <a16:creationId xmlns:a16="http://schemas.microsoft.com/office/drawing/2014/main" id="{98E40DA0-BF9F-40B0-BA73-3EF74D55F830}"/>
              </a:ext>
            </a:extLst>
          </p:cNvPr>
          <p:cNvSpPr>
            <a:spLocks noGrp="1"/>
          </p:cNvSpPr>
          <p:nvPr>
            <p:ph type="title"/>
          </p:nvPr>
        </p:nvSpPr>
        <p:spPr/>
        <p:txBody>
          <a:bodyPr/>
          <a:lstStyle/>
          <a:p>
            <a:r>
              <a:rPr lang="en-CA" altLang="en-US"/>
              <a:t>Oxygen Delivery Systems</a:t>
            </a:r>
          </a:p>
        </p:txBody>
      </p:sp>
      <p:pic>
        <p:nvPicPr>
          <p:cNvPr id="96258" name="Picture 2" descr="https://encrypted-tbn3.gstatic.com/images?q=tbn:ANd9GcSMg-LzMXXfcqdVVBNB5B90ANSRuFbtr5WZoWHPQDvH4uml8xjO">
            <a:extLst>
              <a:ext uri="{FF2B5EF4-FFF2-40B4-BE49-F238E27FC236}">
                <a16:creationId xmlns:a16="http://schemas.microsoft.com/office/drawing/2014/main" id="{97768789-F212-4D03-905E-AA81B6EADDB9}"/>
              </a:ext>
            </a:extLst>
          </p:cNvPr>
          <p:cNvPicPr>
            <a:picLocks noChangeAspect="1" noChangeArrowheads="1"/>
          </p:cNvPicPr>
          <p:nvPr/>
        </p:nvPicPr>
        <p:blipFill>
          <a:blip r:embed="rId3"/>
          <a:srcRect/>
          <a:stretch>
            <a:fillRect/>
          </a:stretch>
        </p:blipFill>
        <p:spPr bwMode="auto">
          <a:xfrm>
            <a:off x="4897438" y="3335338"/>
            <a:ext cx="1738312" cy="1738312"/>
          </a:xfrm>
          <a:prstGeom prst="rect">
            <a:avLst/>
          </a:prstGeom>
          <a:ln>
            <a:noFill/>
          </a:ln>
          <a:effectLst>
            <a:outerShdw blurRad="292100" dist="139700" dir="2700000" algn="tl" rotWithShape="0">
              <a:srgbClr val="333333">
                <a:alpha val="65000"/>
              </a:srgbClr>
            </a:outerShdw>
          </a:effectLst>
        </p:spPr>
      </p:pic>
      <p:sp>
        <p:nvSpPr>
          <p:cNvPr id="14341" name="AutoShape 6" descr="data:image/jpeg;base64,/9j/4AAQSkZJRgABAQAAAQABAAD/2wCEAAkGBhISERQUExQUFRUUFBIUFBQSFBQUFBcSFhQVFRQQFRQXHCYeFxkjGRUVHy8gIycpLCwsFR4xNTAqNSYrLCkBCQoKDgwOGg8PFywkHx0pLCkpLCwpKSkpKSwsLCkpKSwsLCwpLCksLCwpLCksLCkpLCwsKSkpLCwsKSwpLCkpKf/AABEIAIgAiAMBIgACEQEDEQH/xAAbAAACAwEBAQAAAAAAAAAAAAAEBQADBgIBB//EADcQAAEDAQYEAggGAgMAAAAAAAEAAhEDBAUSITFBBlFhcSKBIzJScpGhscETFEJi4fCC0SRD8f/EABgBAAMBAQAAAAAAAAAAAAAAAAECAwAE/8QAIBEAAgICAgMBAQAAAAAAAAAAAAECESExA1ESMkFhIv/aAAwDAQACEQMRAD8AfWiNBoNe6EtQwtAGb3ZAf3ZHvAaCToNfsgqdIkmo4eJ3qj2Wc+8LhZ0IpFMMGEROrjzO5P7Ry37SqZxZD1BtnmfaJ1Pn9V7V9kauOfb+/wBzV7KeFJstFUWU2QjKaEaimFEcKplXBU01cAiYua1XsYh2BX0ymQjCWU145igcuXuTsUqqMQ76aLeh3qbGQot9myMJFTrFtUPEy0YajdnMOjh1C19WlIWYvayFr5bkZ+fLzQWAPIfaKYIBGe4PT2VFXdVsaRhdlP15hRMsktB9qpBzv2gyepQdrfAz3+nJOLdZsAj4rMWu0Y6sT0H3WkgxCLuoS4uK7rMzKYWKlDO6V2u8aYcfECeQzWrA6eS5jEXTppdZ71pnUx3TOhaGHQhLRSwim1XBqraVc1yJiNar6bV5TbKvAARSFbIGleFqtDwq6tpYMyQB3TULZW4KsoWrfFKYDpPSSvad4MO488kgwSWSEivinmBv94Wgackgvd3pGjqi0KxGyowHPbSOq9QbLQPxSDoCc/4UWUSdjq02wsEYnOLiXGTOZ2Se4Q59ZxPPJOKNJpqsYRvBPcxCJum7Qx7hGjj9SisoeSSYzdQ8MTAhKHWOnPqhNbdXDRHNZO874wAnEGgGJPie53JjPui90jR/RhaLhpPzEtPNp16pZaLhtFPNjp+IJ8gldov+szCfw6hDgSDUc4EgRmGgiBmjLo4hr1mMd+XeadR5psfSqETUH6QHEgnI6rKEhvKIwsN712ECoJHcFaWjagWgzqs0LVPhdJ99uGo06w9v30RFitRBg7FTdofBrqDpVVttRYMhJ+Cvu9wLVRbWSj8F+mbtN4WqpMDAP7uubLcjnuxVajo9kFUXxfBa7BTBnTwjE4nkAkll4u9I1hZXc50wGuzMHOBHQoqLehnS2fS7us1CmA1rGiOgme5kk9VZXstNxktHwWNsfFtJ2RdVpnEWxVaC3ENWlwAg9NVorJbS7IiDrIzaRsWnkmla2IknpjU0wNFmL6MVWnqFpmPkJTeVhx1GCNXBBqxdCS6+Fw55qP01A5jaVFqQ9okTvACizopG6PmNS+3ipIOYdPwMr6SGekefawuHZwkL59xRw8+jaXAeriyPQr6HQHoqNTYsFN3R7ch8oW4/qYeeqjJCi9RiSV1gbJMeIeqTMg9CntuEEoRlKUG6YiQnvWzuq02giHNyBIJBadWmNNFXwzcLqFVtQj1CXMaMYaHxAc6QJIBOi0tKzhX4QEfI3iKL6s7qrmueWtLTiBY2HTIMYjMjwgIKi7xeaa3gZCV0m+LzSydjxXZsLvfkryJDhvBg790Jdpy8kQCsjSRm/wAoaNUuADhvlBPXVZercLxXFWm7CWkljg91N7cWgG+50X02tY2uHVD07ug/wnQjzsS3bYQ2zOpOaKz6jnVKrniRicdsXbU7pjdFz/hNABdA0aXFwb7s6JlTs8K8BaTsCSWjxghQM8Rd7LfmcguwrHU4p56uOL/EZBGPYH0Zeq/DUgZmc1E1ui6Aagc7xFxy7KKceNyyXnzRhg446uzEeRdoeoXvDb/+OadTQ5HoRo8dlouJLo/HpEN9YZt7rNXVZalMOa8EHqrSjU7OaMrhQLeALThfqNHDRw2M9UJSMFFW2pHhcMTPZ3bzLDt20KB/LnVjsQ3Gjh7zdfr3U5K9FYfoeHSvHlD0qq9rvyU0PQJbaiosdGSO6FrVy5+EJ9RsoZhH7QiHWBhZBARDFXZ2DRFPoEImZ7TGS9Vf5nDqr6VQESmEaI1q5qOhWuOSEe7Ecjl+p2w/32WZkX2cYtfVbm77NHU/Qq60vxa5T9OXZD03zAHq8t89zzJVVqvFgJE6QCjeKEexzc9ATI0GQUV9xvmmFF0wVROWbtjFKb6jLrkmyRcSVYDe609CrZmLwbmljm5zoeY1HYpteIzSqs7Nckjug8FrbZHrDF1GTvPZ31XgrMqyGOBIGY0I7g/3qhg5cOoAHLXmMkql2NXRUywvpvc8iQQB1HbmqKl+VRUALBhmD4xjiNY+yYUqboMPO2RgiexXdOyHF4gwjKJBGc5xGiovEX+vofZ7wBhE1rc6RhwkZzLo0IECO+6GNNjQIaJHXnzOpTWxE4Zwsz/a0n5hMoJfQOT6Omj8RmYzPIz8wqLLZqrSZADdi4x8BumH5l43+GX0hC1gHTMkzvJzSyUUZORbUg/qJ7ZD4od75gaDZVsed12ApuVjpUEUDHl9pKz9Uy1zubk3ttfBRqOOzD/r7pR/0D/H6JiUtmy4XrSwhRLuD7RsvF08TuJzTVM1yzfFnqLRrOcWeomn6ix2Z81MdNrukHuMktqU5V12V8nUzqPEO265dk7uuR5OyJQ2l5QlNov2kw+J4BOgT1sSQd0mtV0NqS0ga6wEqq8lCyle/IfP5oujex5COpSSpcwaR4AYy/8AIRFkstNpylumhP00VfFHRCCY/pW2m8Ztz96AmVC3kCBgjTOZ+KzNO72hw9I+CMXQdNOiZm7aRbkaj3EZANMdZMplEMuNBlS/CNWiOkx5SqLJxLRqVA1r2kkkFs5qihcc/pDRyGvxTN1y0ywCIggg7yOqlJE5qC0FvbovWhcsMAdAumFISsU8YWnDZsI1qOa3yGZVDHTZglPGV447QykDIpjP3nfwj7E+bPHdFk2OeFa0OCiB4cfDh3UVOOVIjNZPpizPFbvDC0hKy3FDpIXRyepKOz57eN5GjaA8bDMcxuE8qOD2h7dCJH+lj7+qzVd2IWj4eqA2ZoPVciOsucZXDVdghy8LUQ2VhE06DTqEJumFmfKA6LqdEI2gwALii1GxkigNnAUc5cuK5DlgHD3LmpWwtc7kCVHOzQ96Pii/3T9Epj5tZrQX1nPcZJc4k+a191P9E4clhrtf4vMrY3EZa8IMV6GVzuh4UVN21PEO6iyYrPqrnLKcRv16KKLt5PU5obPkF+VPSnzWk4cq/wDGHcqKLkOsPbaxMH4q8uESvFEUwtFDnIuyPUUQYyD6dZFfmZCiiyZjk1VTUtCiizYDqj1QHElaLPU90qKJTHzC63rX8PVfX8lFEXsHwLoPipHVRRRIKf/Z">
            <a:extLst>
              <a:ext uri="{FF2B5EF4-FFF2-40B4-BE49-F238E27FC236}">
                <a16:creationId xmlns:a16="http://schemas.microsoft.com/office/drawing/2014/main" id="{4C82F690-A946-4D7B-BC38-49F84DA0E73A}"/>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14342" name="AutoShape 8" descr="data:image/jpeg;base64,/9j/4AAQSkZJRgABAQAAAQABAAD/2wCEAAkGBhISERQUExQUFRUUFBIUFBQSFBQUFBcSFhQVFRQQFRQXHCYeFxkjGRUVHy8gIycpLCwsFR4xNTAqNSYrLCkBCQoKDgwOGg8PFywkHx0pLCkpLCwpKSkpKSwsLCkpKSwsLCwpLCksLCwpLCksLCkpLCwsKSkpLCwsKSwpLCkpKf/AABEIAIgAiAMBIgACEQEDEQH/xAAbAAACAwEBAQAAAAAAAAAAAAAEBQADBgIBB//EADcQAAEDAQYEAggGAgMAAAAAAAEAAhEDBAUSITFBBlFhcSKBIzJScpGhscETFEJi4fCC0SRD8f/EABgBAAMBAQAAAAAAAAAAAAAAAAECAwAE/8QAIBEAAgICAgMBAQAAAAAAAAAAAAECESExA1ESMkFhIv/aAAwDAQACEQMRAD8AfWiNBoNe6EtQwtAGb3ZAf3ZHvAaCToNfsgqdIkmo4eJ3qj2Wc+8LhZ0IpFMMGEROrjzO5P7Ry37SqZxZD1BtnmfaJ1Pn9V7V9kauOfb+/wBzV7KeFJstFUWU2QjKaEaimFEcKplXBU01cAiYua1XsYh2BX0ymQjCWU145igcuXuTsUqqMQ76aLeh3qbGQot9myMJFTrFtUPEy0YajdnMOjh1C19WlIWYvayFr5bkZ+fLzQWAPIfaKYIBGe4PT2VFXdVsaRhdlP15hRMsktB9qpBzv2gyepQdrfAz3+nJOLdZsAj4rMWu0Y6sT0H3WkgxCLuoS4uK7rMzKYWKlDO6V2u8aYcfECeQzWrA6eS5jEXTppdZ71pnUx3TOhaGHQhLRSwim1XBqraVc1yJiNar6bV5TbKvAARSFbIGleFqtDwq6tpYMyQB3TULZW4KsoWrfFKYDpPSSvad4MO488kgwSWSEivinmBv94Wgackgvd3pGjqi0KxGyowHPbSOq9QbLQPxSDoCc/4UWUSdjq02wsEYnOLiXGTOZ2Se4Q59ZxPPJOKNJpqsYRvBPcxCJum7Qx7hGjj9SisoeSSYzdQ8MTAhKHWOnPqhNbdXDRHNZO874wAnEGgGJPie53JjPui90jR/RhaLhpPzEtPNp16pZaLhtFPNjp+IJ8gldov+szCfw6hDgSDUc4EgRmGgiBmjLo4hr1mMd+XeadR5psfSqETUH6QHEgnI6rKEhvKIwsN712ECoJHcFaWjagWgzqs0LVPhdJ99uGo06w9v30RFitRBg7FTdofBrqDpVVttRYMhJ+Cvu9wLVRbWSj8F+mbtN4WqpMDAP7uubLcjnuxVajo9kFUXxfBa7BTBnTwjE4nkAkll4u9I1hZXc50wGuzMHOBHQoqLehnS2fS7us1CmA1rGiOgme5kk9VZXstNxktHwWNsfFtJ2RdVpnEWxVaC3ENWlwAg9NVorJbS7IiDrIzaRsWnkmla2IknpjU0wNFmL6MVWnqFpmPkJTeVhx1GCNXBBqxdCS6+Fw55qP01A5jaVFqQ9okTvACizopG6PmNS+3ipIOYdPwMr6SGekefawuHZwkL59xRw8+jaXAeriyPQr6HQHoqNTYsFN3R7ch8oW4/qYeeqjJCi9RiSV1gbJMeIeqTMg9CntuEEoRlKUG6YiQnvWzuq02giHNyBIJBadWmNNFXwzcLqFVtQj1CXMaMYaHxAc6QJIBOi0tKzhX4QEfI3iKL6s7qrmueWtLTiBY2HTIMYjMjwgIKi7xeaa3gZCV0m+LzSydjxXZsLvfkryJDhvBg790Jdpy8kQCsjSRm/wAoaNUuADhvlBPXVZercLxXFWm7CWkljg91N7cWgG+50X02tY2uHVD07ug/wnQjzsS3bYQ2zOpOaKz6jnVKrniRicdsXbU7pjdFz/hNABdA0aXFwb7s6JlTs8K8BaTsCSWjxghQM8Rd7LfmcguwrHU4p56uOL/EZBGPYH0Zeq/DUgZmc1E1ui6Aagc7xFxy7KKceNyyXnzRhg446uzEeRdoeoXvDb/+OadTQ5HoRo8dlouJLo/HpEN9YZt7rNXVZalMOa8EHqrSjU7OaMrhQLeALThfqNHDRw2M9UJSMFFW2pHhcMTPZ3bzLDt20KB/LnVjsQ3Gjh7zdfr3U5K9FYfoeHSvHlD0qq9rvyU0PQJbaiosdGSO6FrVy5+EJ9RsoZhH7QiHWBhZBARDFXZ2DRFPoEImZ7TGS9Vf5nDqr6VQESmEaI1q5qOhWuOSEe7Ecjl+p2w/32WZkX2cYtfVbm77NHU/Qq60vxa5T9OXZD03zAHq8t89zzJVVqvFgJE6QCjeKEexzc9ATI0GQUV9xvmmFF0wVROWbtjFKb6jLrkmyRcSVYDe609CrZmLwbmljm5zoeY1HYpteIzSqs7Nckjug8FrbZHrDF1GTvPZ31XgrMqyGOBIGY0I7g/3qhg5cOoAHLXmMkql2NXRUywvpvc8iQQB1HbmqKl+VRUALBhmD4xjiNY+yYUqboMPO2RgiexXdOyHF4gwjKJBGc5xGiovEX+vofZ7wBhE1rc6RhwkZzLo0IECO+6GNNjQIaJHXnzOpTWxE4Zwsz/a0n5hMoJfQOT6Omj8RmYzPIz8wqLLZqrSZADdi4x8BumH5l43+GX0hC1gHTMkzvJzSyUUZORbUg/qJ7ZD4od75gaDZVsed12ApuVjpUEUDHl9pKz9Uy1zubk3ttfBRqOOzD/r7pR/0D/H6JiUtmy4XrSwhRLuD7RsvF08TuJzTVM1yzfFnqLRrOcWeomn6ix2Z81MdNrukHuMktqU5V12V8nUzqPEO265dk7uuR5OyJQ2l5QlNov2kw+J4BOgT1sSQd0mtV0NqS0ga6wEqq8lCyle/IfP5oujex5COpSSpcwaR4AYy/8AIRFkstNpylumhP00VfFHRCCY/pW2m8Ztz96AmVC3kCBgjTOZ+KzNO72hw9I+CMXQdNOiZm7aRbkaj3EZANMdZMplEMuNBlS/CNWiOkx5SqLJxLRqVA1r2kkkFs5qihcc/pDRyGvxTN1y0ywCIggg7yOqlJE5qC0FvbovWhcsMAdAumFISsU8YWnDZsI1qOa3yGZVDHTZglPGV447QykDIpjP3nfwj7E+bPHdFk2OeFa0OCiB4cfDh3UVOOVIjNZPpizPFbvDC0hKy3FDpIXRyepKOz57eN5GjaA8bDMcxuE8qOD2h7dCJH+lj7+qzVd2IWj4eqA2ZoPVciOsucZXDVdghy8LUQ2VhE06DTqEJumFmfKA6LqdEI2gwALii1GxkigNnAUc5cuK5DlgHD3LmpWwtc7kCVHOzQ96Pii/3T9Epj5tZrQX1nPcZJc4k+a191P9E4clhrtf4vMrY3EZa8IMV6GVzuh4UVN21PEO6iyYrPqrnLKcRv16KKLt5PU5obPkF+VPSnzWk4cq/wDGHcqKLkOsPbaxMH4q8uESvFEUwtFDnIuyPUUQYyD6dZFfmZCiiyZjk1VTUtCiizYDqj1QHElaLPU90qKJTHzC63rX8PVfX8lFEXsHwLoPipHVRRRIKf/Z">
            <a:extLst>
              <a:ext uri="{FF2B5EF4-FFF2-40B4-BE49-F238E27FC236}">
                <a16:creationId xmlns:a16="http://schemas.microsoft.com/office/drawing/2014/main" id="{531EC71A-0946-4779-AF48-FBBFE349F5B4}"/>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14343" name="AutoShape 13">
            <a:extLst>
              <a:ext uri="{FF2B5EF4-FFF2-40B4-BE49-F238E27FC236}">
                <a16:creationId xmlns:a16="http://schemas.microsoft.com/office/drawing/2014/main" id="{6A3A3500-2F41-4015-A916-32D2E720321F}"/>
              </a:ext>
            </a:extLst>
          </p:cNvPr>
          <p:cNvSpPr>
            <a:spLocks noChangeArrowheads="1"/>
          </p:cNvSpPr>
          <p:nvPr/>
        </p:nvSpPr>
        <p:spPr bwMode="auto">
          <a:xfrm>
            <a:off x="5562600" y="4845050"/>
            <a:ext cx="361950" cy="355600"/>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US" altLang="en-US">
              <a:solidFill>
                <a:prstClr val="black"/>
              </a:solidFill>
              <a:latin typeface="Arial" panose="020B0604020202020204" pitchFamily="34" charset="0"/>
              <a:cs typeface="Arial" panose="020B0604020202020204" pitchFamily="34" charset="0"/>
            </a:endParaRPr>
          </a:p>
        </p:txBody>
      </p:sp>
      <p:sp>
        <p:nvSpPr>
          <p:cNvPr id="14344" name="AutoShape 14">
            <a:extLst>
              <a:ext uri="{FF2B5EF4-FFF2-40B4-BE49-F238E27FC236}">
                <a16:creationId xmlns:a16="http://schemas.microsoft.com/office/drawing/2014/main" id="{DAE8F476-4363-438E-AA8B-0001EAFC4FA8}"/>
              </a:ext>
            </a:extLst>
          </p:cNvPr>
          <p:cNvSpPr>
            <a:spLocks noChangeArrowheads="1"/>
          </p:cNvSpPr>
          <p:nvPr/>
        </p:nvSpPr>
        <p:spPr bwMode="auto">
          <a:xfrm rot="4289705">
            <a:off x="5018088" y="4357688"/>
            <a:ext cx="361950" cy="355600"/>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US" altLang="en-US">
              <a:solidFill>
                <a:prstClr val="black"/>
              </a:solidFill>
              <a:latin typeface="Arial" panose="020B0604020202020204" pitchFamily="34" charset="0"/>
              <a:cs typeface="Arial" panose="020B0604020202020204" pitchFamily="34" charset="0"/>
            </a:endParaRPr>
          </a:p>
        </p:txBody>
      </p:sp>
      <p:sp>
        <p:nvSpPr>
          <p:cNvPr id="14345" name="AutoShape 15">
            <a:extLst>
              <a:ext uri="{FF2B5EF4-FFF2-40B4-BE49-F238E27FC236}">
                <a16:creationId xmlns:a16="http://schemas.microsoft.com/office/drawing/2014/main" id="{8E209D56-0776-4474-B705-13FFF1CEF4F1}"/>
              </a:ext>
            </a:extLst>
          </p:cNvPr>
          <p:cNvSpPr>
            <a:spLocks noChangeArrowheads="1"/>
          </p:cNvSpPr>
          <p:nvPr/>
        </p:nvSpPr>
        <p:spPr bwMode="auto">
          <a:xfrm rot="-3726163">
            <a:off x="6072982" y="4237832"/>
            <a:ext cx="361950" cy="423863"/>
          </a:xfrm>
          <a:prstGeom prst="upArrow">
            <a:avLst>
              <a:gd name="adj1" fmla="val 50000"/>
              <a:gd name="adj2" fmla="val 2927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US" altLang="en-US">
              <a:solidFill>
                <a:prstClr val="black"/>
              </a:solidFill>
              <a:latin typeface="Arial" panose="020B0604020202020204" pitchFamily="34" charset="0"/>
              <a:cs typeface="Arial" panose="020B0604020202020204" pitchFamily="34" charset="0"/>
            </a:endParaRPr>
          </a:p>
        </p:txBody>
      </p:sp>
      <p:sp>
        <p:nvSpPr>
          <p:cNvPr id="14346" name="Text Box 16">
            <a:extLst>
              <a:ext uri="{FF2B5EF4-FFF2-40B4-BE49-F238E27FC236}">
                <a16:creationId xmlns:a16="http://schemas.microsoft.com/office/drawing/2014/main" id="{A3D27195-7CDF-4239-84CD-A5A7C3F5B3E7}"/>
              </a:ext>
            </a:extLst>
          </p:cNvPr>
          <p:cNvSpPr txBox="1">
            <a:spLocks noChangeArrowheads="1"/>
          </p:cNvSpPr>
          <p:nvPr/>
        </p:nvSpPr>
        <p:spPr bwMode="auto">
          <a:xfrm>
            <a:off x="6667500" y="4395788"/>
            <a:ext cx="12842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50000"/>
              </a:spcBef>
              <a:spcAft>
                <a:spcPct val="0"/>
              </a:spcAft>
              <a:buNone/>
              <a:defRPr/>
            </a:pPr>
            <a:r>
              <a:rPr lang="en-CA" altLang="en-US">
                <a:solidFill>
                  <a:prstClr val="black"/>
                </a:solidFill>
                <a:latin typeface="Arial" panose="020B0604020202020204" pitchFamily="34" charset="0"/>
                <a:cs typeface="Arial" panose="020B0604020202020204" pitchFamily="34" charset="0"/>
              </a:rPr>
              <a:t>Room air</a:t>
            </a:r>
          </a:p>
        </p:txBody>
      </p:sp>
      <p:sp>
        <p:nvSpPr>
          <p:cNvPr id="14347" name="Text Box 17">
            <a:extLst>
              <a:ext uri="{FF2B5EF4-FFF2-40B4-BE49-F238E27FC236}">
                <a16:creationId xmlns:a16="http://schemas.microsoft.com/office/drawing/2014/main" id="{5AADCEFE-4764-407F-BFB3-3BF086916A85}"/>
              </a:ext>
            </a:extLst>
          </p:cNvPr>
          <p:cNvSpPr txBox="1">
            <a:spLocks noChangeArrowheads="1"/>
          </p:cNvSpPr>
          <p:nvPr/>
        </p:nvSpPr>
        <p:spPr bwMode="auto">
          <a:xfrm>
            <a:off x="3627439" y="4359276"/>
            <a:ext cx="12842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50000"/>
              </a:spcBef>
              <a:spcAft>
                <a:spcPct val="0"/>
              </a:spcAft>
              <a:buNone/>
              <a:defRPr/>
            </a:pPr>
            <a:r>
              <a:rPr lang="en-CA" altLang="en-US">
                <a:solidFill>
                  <a:prstClr val="black"/>
                </a:solidFill>
                <a:latin typeface="Arial" panose="020B0604020202020204" pitchFamily="34" charset="0"/>
                <a:cs typeface="Arial" panose="020B0604020202020204" pitchFamily="34" charset="0"/>
              </a:rPr>
              <a:t>Room air</a:t>
            </a:r>
          </a:p>
        </p:txBody>
      </p:sp>
      <p:sp>
        <p:nvSpPr>
          <p:cNvPr id="14348" name="Text Box 18">
            <a:extLst>
              <a:ext uri="{FF2B5EF4-FFF2-40B4-BE49-F238E27FC236}">
                <a16:creationId xmlns:a16="http://schemas.microsoft.com/office/drawing/2014/main" id="{C006CE70-53CA-4D88-BDFA-B4ADB9CB5B8A}"/>
              </a:ext>
            </a:extLst>
          </p:cNvPr>
          <p:cNvSpPr txBox="1">
            <a:spLocks noChangeArrowheads="1"/>
          </p:cNvSpPr>
          <p:nvPr/>
        </p:nvSpPr>
        <p:spPr bwMode="auto">
          <a:xfrm>
            <a:off x="4718051" y="5295900"/>
            <a:ext cx="217011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50000"/>
              </a:spcBef>
              <a:spcAft>
                <a:spcPct val="0"/>
              </a:spcAft>
              <a:buNone/>
              <a:defRPr/>
            </a:pPr>
            <a:r>
              <a:rPr lang="en-CA" altLang="en-US">
                <a:solidFill>
                  <a:prstClr val="black"/>
                </a:solidFill>
                <a:latin typeface="Arial" panose="020B0604020202020204" pitchFamily="34" charset="0"/>
                <a:cs typeface="Arial" panose="020B0604020202020204" pitchFamily="34" charset="0"/>
              </a:rPr>
              <a:t>Oxygen via tubing</a:t>
            </a:r>
          </a:p>
        </p:txBody>
      </p:sp>
      <p:sp>
        <p:nvSpPr>
          <p:cNvPr id="13" name="TextBox 12">
            <a:extLst>
              <a:ext uri="{FF2B5EF4-FFF2-40B4-BE49-F238E27FC236}">
                <a16:creationId xmlns:a16="http://schemas.microsoft.com/office/drawing/2014/main" id="{86E88F43-7396-48F6-A0D2-6043D0A1334D}"/>
              </a:ext>
            </a:extLst>
          </p:cNvPr>
          <p:cNvSpPr txBox="1"/>
          <p:nvPr/>
        </p:nvSpPr>
        <p:spPr>
          <a:xfrm>
            <a:off x="1906137" y="5763550"/>
            <a:ext cx="8609463" cy="646331"/>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Doesn’t make up all of the patients breathing demands! Not tightly fitting! Not all air breathed is the o2 you give them! Some of it is room air! So they are breathing mixed air!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1">
            <a:extLst>
              <a:ext uri="{FF2B5EF4-FFF2-40B4-BE49-F238E27FC236}">
                <a16:creationId xmlns:a16="http://schemas.microsoft.com/office/drawing/2014/main" id="{16C69CC2-2F24-4705-9589-323C14267E70}"/>
              </a:ext>
            </a:extLst>
          </p:cNvPr>
          <p:cNvSpPr>
            <a:spLocks noGrp="1"/>
          </p:cNvSpPr>
          <p:nvPr>
            <p:ph type="body" sz="quarter" idx="4294967295"/>
          </p:nvPr>
        </p:nvSpPr>
        <p:spPr>
          <a:xfrm>
            <a:off x="1800225" y="1047750"/>
            <a:ext cx="8534400" cy="5257800"/>
          </a:xfrm>
          <a:ln>
            <a:solidFill>
              <a:schemeClr val="accent2"/>
            </a:solidFill>
            <a:miter lim="800000"/>
            <a:headEnd/>
            <a:tailEnd/>
          </a:ln>
        </p:spPr>
        <p:txBody>
          <a:bodyPr/>
          <a:lstStyle/>
          <a:p>
            <a:pPr>
              <a:buClr>
                <a:srgbClr val="632523"/>
              </a:buClr>
              <a:buSzPct val="75000"/>
              <a:buFont typeface="Wingdings" panose="05000000000000000000" pitchFamily="2" charset="2"/>
              <a:buNone/>
            </a:pPr>
            <a:r>
              <a:rPr lang="en-CA" altLang="en-US" sz="2400" b="1">
                <a:latin typeface="Arial" panose="020B0604020202020204" pitchFamily="34" charset="0"/>
                <a:cs typeface="Arial" panose="020B0604020202020204" pitchFamily="34" charset="0"/>
              </a:rPr>
              <a:t>Low Flow Systems</a:t>
            </a:r>
          </a:p>
          <a:p>
            <a:pPr>
              <a:buClr>
                <a:srgbClr val="632523"/>
              </a:buClr>
              <a:buSzPct val="75000"/>
              <a:buFont typeface="Wingdings" panose="05000000000000000000" pitchFamily="2" charset="2"/>
              <a:buChar char="v"/>
            </a:pPr>
            <a:r>
              <a:rPr lang="en-CA" altLang="en-US" b="1">
                <a:latin typeface="Arial" panose="020B0604020202020204" pitchFamily="34" charset="0"/>
                <a:cs typeface="Arial" panose="020B0604020202020204" pitchFamily="34" charset="0"/>
              </a:rPr>
              <a:t>FIO</a:t>
            </a:r>
            <a:r>
              <a:rPr lang="en-CA" altLang="en-US" b="1" baseline="-25000">
                <a:latin typeface="Arial" panose="020B0604020202020204" pitchFamily="34" charset="0"/>
                <a:cs typeface="Arial" panose="020B0604020202020204" pitchFamily="34" charset="0"/>
              </a:rPr>
              <a:t>2</a:t>
            </a:r>
            <a:r>
              <a:rPr lang="en-CA" altLang="en-US" b="1">
                <a:latin typeface="Arial" panose="020B0604020202020204" pitchFamily="34" charset="0"/>
                <a:cs typeface="Arial" panose="020B0604020202020204" pitchFamily="34" charset="0"/>
              </a:rPr>
              <a:t> delivered is generally less than 0.40</a:t>
            </a:r>
            <a:r>
              <a:rPr lang="en-CA" altLang="en-US">
                <a:latin typeface="Arial" panose="020B0604020202020204" pitchFamily="34" charset="0"/>
                <a:cs typeface="Arial" panose="020B0604020202020204" pitchFamily="34" charset="0"/>
              </a:rPr>
              <a:t> and is a function of set oxygen flow rate, patient’s respiratory rate and tidal volume</a:t>
            </a:r>
          </a:p>
          <a:p>
            <a:pPr>
              <a:buClr>
                <a:srgbClr val="632523"/>
              </a:buClr>
              <a:buSzPct val="75000"/>
              <a:buFont typeface="Wingdings" panose="05000000000000000000" pitchFamily="2" charset="2"/>
              <a:buChar char="v"/>
            </a:pPr>
            <a:r>
              <a:rPr lang="en-CA" altLang="en-US">
                <a:latin typeface="Arial" panose="020B0604020202020204" pitchFamily="34" charset="0"/>
                <a:cs typeface="Arial" panose="020B0604020202020204" pitchFamily="34" charset="0"/>
              </a:rPr>
              <a:t>Common examples include </a:t>
            </a:r>
            <a:r>
              <a:rPr lang="en-CA" altLang="en-US" b="1">
                <a:latin typeface="Arial" panose="020B0604020202020204" pitchFamily="34" charset="0"/>
                <a:cs typeface="Arial" panose="020B0604020202020204" pitchFamily="34" charset="0"/>
              </a:rPr>
              <a:t>nasal prongs </a:t>
            </a:r>
            <a:r>
              <a:rPr lang="en-CA" altLang="en-US">
                <a:latin typeface="Arial" panose="020B0604020202020204" pitchFamily="34" charset="0"/>
                <a:cs typeface="Arial" panose="020B0604020202020204" pitchFamily="34" charset="0"/>
              </a:rPr>
              <a:t>and </a:t>
            </a:r>
            <a:r>
              <a:rPr lang="en-CA" altLang="en-US" b="1">
                <a:latin typeface="Arial" panose="020B0604020202020204" pitchFamily="34" charset="0"/>
                <a:cs typeface="Arial" panose="020B0604020202020204" pitchFamily="34" charset="0"/>
              </a:rPr>
              <a:t>simple mask </a:t>
            </a:r>
            <a:r>
              <a:rPr lang="en-CA" altLang="en-US">
                <a:latin typeface="Arial" panose="020B0604020202020204" pitchFamily="34" charset="0"/>
                <a:cs typeface="Arial" panose="020B0604020202020204" pitchFamily="34" charset="0"/>
              </a:rPr>
              <a:t>(</a:t>
            </a:r>
            <a:r>
              <a:rPr lang="en-CA" altLang="en-US" i="1">
                <a:latin typeface="Arial" panose="020B0604020202020204" pitchFamily="34" charset="0"/>
                <a:cs typeface="Arial" panose="020B0604020202020204" pitchFamily="34" charset="0"/>
              </a:rPr>
              <a:t>hint</a:t>
            </a:r>
            <a:r>
              <a:rPr lang="en-CA" altLang="en-US">
                <a:latin typeface="Arial" panose="020B0604020202020204" pitchFamily="34" charset="0"/>
                <a:cs typeface="Arial" panose="020B0604020202020204" pitchFamily="34" charset="0"/>
              </a:rPr>
              <a:t>: they use small bore tubing) </a:t>
            </a:r>
          </a:p>
          <a:p>
            <a:pPr>
              <a:buClr>
                <a:srgbClr val="632523"/>
              </a:buClr>
              <a:buSzPct val="75000"/>
              <a:buFont typeface="Wingdings" panose="05000000000000000000" pitchFamily="2" charset="2"/>
              <a:buNone/>
            </a:pPr>
            <a:endParaRPr lang="en-CA" altLang="en-US">
              <a:latin typeface="Arial" panose="020B0604020202020204" pitchFamily="34" charset="0"/>
              <a:cs typeface="Arial" panose="020B0604020202020204" pitchFamily="34" charset="0"/>
            </a:endParaRPr>
          </a:p>
        </p:txBody>
      </p:sp>
      <p:sp>
        <p:nvSpPr>
          <p:cNvPr id="16387" name="Title 2">
            <a:extLst>
              <a:ext uri="{FF2B5EF4-FFF2-40B4-BE49-F238E27FC236}">
                <a16:creationId xmlns:a16="http://schemas.microsoft.com/office/drawing/2014/main" id="{C06CC786-5653-42CA-AE13-0BAB1003AE04}"/>
              </a:ext>
            </a:extLst>
          </p:cNvPr>
          <p:cNvSpPr>
            <a:spLocks noGrp="1"/>
          </p:cNvSpPr>
          <p:nvPr>
            <p:ph type="title" idx="4294967295"/>
          </p:nvPr>
        </p:nvSpPr>
        <p:spPr>
          <a:xfrm>
            <a:off x="1981200" y="198438"/>
            <a:ext cx="8382000" cy="487362"/>
          </a:xfrm>
        </p:spPr>
        <p:txBody>
          <a:bodyPr/>
          <a:lstStyle/>
          <a:p>
            <a:r>
              <a:rPr lang="en-CA" altLang="en-US"/>
              <a:t>Oxygen Delivery Systems</a:t>
            </a:r>
          </a:p>
        </p:txBody>
      </p:sp>
      <p:pic>
        <p:nvPicPr>
          <p:cNvPr id="96258" name="Picture 2" descr="https://encrypted-tbn3.gstatic.com/images?q=tbn:ANd9GcSMg-LzMXXfcqdVVBNB5B90ANSRuFbtr5WZoWHPQDvH4uml8xjO">
            <a:extLst>
              <a:ext uri="{FF2B5EF4-FFF2-40B4-BE49-F238E27FC236}">
                <a16:creationId xmlns:a16="http://schemas.microsoft.com/office/drawing/2014/main" id="{606864A8-668C-4980-A77A-06BFED9BF443}"/>
              </a:ext>
            </a:extLst>
          </p:cNvPr>
          <p:cNvPicPr>
            <a:picLocks noChangeAspect="1" noChangeArrowheads="1"/>
          </p:cNvPicPr>
          <p:nvPr/>
        </p:nvPicPr>
        <p:blipFill>
          <a:blip r:embed="rId3"/>
          <a:srcRect/>
          <a:stretch>
            <a:fillRect/>
          </a:stretch>
        </p:blipFill>
        <p:spPr bwMode="auto">
          <a:xfrm>
            <a:off x="8380413" y="2655888"/>
            <a:ext cx="1670050" cy="1670050"/>
          </a:xfrm>
          <a:prstGeom prst="rect">
            <a:avLst/>
          </a:prstGeom>
          <a:ln>
            <a:noFill/>
          </a:ln>
          <a:effectLst>
            <a:outerShdw blurRad="292100" dist="139700" dir="2700000" algn="tl" rotWithShape="0">
              <a:srgbClr val="333333">
                <a:alpha val="65000"/>
              </a:srgbClr>
            </a:outerShdw>
          </a:effectLst>
        </p:spPr>
      </p:pic>
      <p:sp>
        <p:nvSpPr>
          <p:cNvPr id="16389" name="AutoShape 6" descr="data:image/jpeg;base64,/9j/4AAQSkZJRgABAQAAAQABAAD/2wCEAAkGBhISERQUExQUFRUUFBIUFBQSFBQUFBcSFhQVFRQQFRQXHCYeFxkjGRUVHy8gIycpLCwsFR4xNTAqNSYrLCkBCQoKDgwOGg8PFywkHx0pLCkpLCwpKSkpKSwsLCkpKSwsLCwpLCksLCwpLCksLCkpLCwsKSkpLCwsKSwpLCkpKf/AABEIAIgAiAMBIgACEQEDEQH/xAAbAAACAwEBAQAAAAAAAAAAAAAEBQADBgIBB//EADcQAAEDAQYEAggGAgMAAAAAAAEAAhEDBAUSITFBBlFhcSKBIzJScpGhscETFEJi4fCC0SRD8f/EABgBAAMBAQAAAAAAAAAAAAAAAAECAwAE/8QAIBEAAgICAgMBAQAAAAAAAAAAAAECESExA1ESMkFhIv/aAAwDAQACEQMRAD8AfWiNBoNe6EtQwtAGb3ZAf3ZHvAaCToNfsgqdIkmo4eJ3qj2Wc+8LhZ0IpFMMGEROrjzO5P7Ry37SqZxZD1BtnmfaJ1Pn9V7V9kauOfb+/wBzV7KeFJstFUWU2QjKaEaimFEcKplXBU01cAiYua1XsYh2BX0ymQjCWU145igcuXuTsUqqMQ76aLeh3qbGQot9myMJFTrFtUPEy0YajdnMOjh1C19WlIWYvayFr5bkZ+fLzQWAPIfaKYIBGe4PT2VFXdVsaRhdlP15hRMsktB9qpBzv2gyepQdrfAz3+nJOLdZsAj4rMWu0Y6sT0H3WkgxCLuoS4uK7rMzKYWKlDO6V2u8aYcfECeQzWrA6eS5jEXTppdZ71pnUx3TOhaGHQhLRSwim1XBqraVc1yJiNar6bV5TbKvAARSFbIGleFqtDwq6tpYMyQB3TULZW4KsoWrfFKYDpPSSvad4MO488kgwSWSEivinmBv94Wgackgvd3pGjqi0KxGyowHPbSOq9QbLQPxSDoCc/4UWUSdjq02wsEYnOLiXGTOZ2Se4Q59ZxPPJOKNJpqsYRvBPcxCJum7Qx7hGjj9SisoeSSYzdQ8MTAhKHWOnPqhNbdXDRHNZO874wAnEGgGJPie53JjPui90jR/RhaLhpPzEtPNp16pZaLhtFPNjp+IJ8gldov+szCfw6hDgSDUc4EgRmGgiBmjLo4hr1mMd+XeadR5psfSqETUH6QHEgnI6rKEhvKIwsN712ECoJHcFaWjagWgzqs0LVPhdJ99uGo06w9v30RFitRBg7FTdofBrqDpVVttRYMhJ+Cvu9wLVRbWSj8F+mbtN4WqpMDAP7uubLcjnuxVajo9kFUXxfBa7BTBnTwjE4nkAkll4u9I1hZXc50wGuzMHOBHQoqLehnS2fS7us1CmA1rGiOgme5kk9VZXstNxktHwWNsfFtJ2RdVpnEWxVaC3ENWlwAg9NVorJbS7IiDrIzaRsWnkmla2IknpjU0wNFmL6MVWnqFpmPkJTeVhx1GCNXBBqxdCS6+Fw55qP01A5jaVFqQ9okTvACizopG6PmNS+3ipIOYdPwMr6SGekefawuHZwkL59xRw8+jaXAeriyPQr6HQHoqNTYsFN3R7ch8oW4/qYeeqjJCi9RiSV1gbJMeIeqTMg9CntuEEoRlKUG6YiQnvWzuq02giHNyBIJBadWmNNFXwzcLqFVtQj1CXMaMYaHxAc6QJIBOi0tKzhX4QEfI3iKL6s7qrmueWtLTiBY2HTIMYjMjwgIKi7xeaa3gZCV0m+LzSydjxXZsLvfkryJDhvBg790Jdpy8kQCsjSRm/wAoaNUuADhvlBPXVZercLxXFWm7CWkljg91N7cWgG+50X02tY2uHVD07ug/wnQjzsS3bYQ2zOpOaKz6jnVKrniRicdsXbU7pjdFz/hNABdA0aXFwb7s6JlTs8K8BaTsCSWjxghQM8Rd7LfmcguwrHU4p56uOL/EZBGPYH0Zeq/DUgZmc1E1ui6Aagc7xFxy7KKceNyyXnzRhg446uzEeRdoeoXvDb/+OadTQ5HoRo8dlouJLo/HpEN9YZt7rNXVZalMOa8EHqrSjU7OaMrhQLeALThfqNHDRw2M9UJSMFFW2pHhcMTPZ3bzLDt20KB/LnVjsQ3Gjh7zdfr3U5K9FYfoeHSvHlD0qq9rvyU0PQJbaiosdGSO6FrVy5+EJ9RsoZhH7QiHWBhZBARDFXZ2DRFPoEImZ7TGS9Vf5nDqr6VQESmEaI1q5qOhWuOSEe7Ecjl+p2w/32WZkX2cYtfVbm77NHU/Qq60vxa5T9OXZD03zAHq8t89zzJVVqvFgJE6QCjeKEexzc9ATI0GQUV9xvmmFF0wVROWbtjFKb6jLrkmyRcSVYDe609CrZmLwbmljm5zoeY1HYpteIzSqs7Nckjug8FrbZHrDF1GTvPZ31XgrMqyGOBIGY0I7g/3qhg5cOoAHLXmMkql2NXRUywvpvc8iQQB1HbmqKl+VRUALBhmD4xjiNY+yYUqboMPO2RgiexXdOyHF4gwjKJBGc5xGiovEX+vofZ7wBhE1rc6RhwkZzLo0IECO+6GNNjQIaJHXnzOpTWxE4Zwsz/a0n5hMoJfQOT6Omj8RmYzPIz8wqLLZqrSZADdi4x8BumH5l43+GX0hC1gHTMkzvJzSyUUZORbUg/qJ7ZD4od75gaDZVsed12ApuVjpUEUDHl9pKz9Uy1zubk3ttfBRqOOzD/r7pR/0D/H6JiUtmy4XrSwhRLuD7RsvF08TuJzTVM1yzfFnqLRrOcWeomn6ix2Z81MdNrukHuMktqU5V12V8nUzqPEO265dk7uuR5OyJQ2l5QlNov2kw+J4BOgT1sSQd0mtV0NqS0ga6wEqq8lCyle/IfP5oujex5COpSSpcwaR4AYy/8AIRFkstNpylumhP00VfFHRCCY/pW2m8Ztz96AmVC3kCBgjTOZ+KzNO72hw9I+CMXQdNOiZm7aRbkaj3EZANMdZMplEMuNBlS/CNWiOkx5SqLJxLRqVA1r2kkkFs5qihcc/pDRyGvxTN1y0ywCIggg7yOqlJE5qC0FvbovWhcsMAdAumFISsU8YWnDZsI1qOa3yGZVDHTZglPGV447QykDIpjP3nfwj7E+bPHdFk2OeFa0OCiB4cfDh3UVOOVIjNZPpizPFbvDC0hKy3FDpIXRyepKOz57eN5GjaA8bDMcxuE8qOD2h7dCJH+lj7+qzVd2IWj4eqA2ZoPVciOsucZXDVdghy8LUQ2VhE06DTqEJumFmfKA6LqdEI2gwALii1GxkigNnAUc5cuK5DlgHD3LmpWwtc7kCVHOzQ96Pii/3T9Epj5tZrQX1nPcZJc4k+a191P9E4clhrtf4vMrY3EZa8IMV6GVzuh4UVN21PEO6iyYrPqrnLKcRv16KKLt5PU5obPkF+VPSnzWk4cq/wDGHcqKLkOsPbaxMH4q8uESvFEUwtFDnIuyPUUQYyD6dZFfmZCiiyZjk1VTUtCiizYDqj1QHElaLPU90qKJTHzC63rX8PVfX8lFEXsHwLoPipHVRRRIKf/Z">
            <a:extLst>
              <a:ext uri="{FF2B5EF4-FFF2-40B4-BE49-F238E27FC236}">
                <a16:creationId xmlns:a16="http://schemas.microsoft.com/office/drawing/2014/main" id="{AA79B9F3-1193-4E4A-BF2A-360C69C0D74E}"/>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sp>
        <p:nvSpPr>
          <p:cNvPr id="16390" name="AutoShape 8" descr="data:image/jpeg;base64,/9j/4AAQSkZJRgABAQAAAQABAAD/2wCEAAkGBhISERQUExQUFRUUFBIUFBQSFBQUFBcSFhQVFRQQFRQXHCYeFxkjGRUVHy8gIycpLCwsFR4xNTAqNSYrLCkBCQoKDgwOGg8PFywkHx0pLCkpLCwpKSkpKSwsLCkpKSwsLCwpLCksLCwpLCksLCkpLCwsKSkpLCwsKSwpLCkpKf/AABEIAIgAiAMBIgACEQEDEQH/xAAbAAACAwEBAQAAAAAAAAAAAAAEBQADBgIBB//EADcQAAEDAQYEAggGAgMAAAAAAAEAAhEDBAUSITFBBlFhcSKBIzJScpGhscETFEJi4fCC0SRD8f/EABgBAAMBAQAAAAAAAAAAAAAAAAECAwAE/8QAIBEAAgICAgMBAQAAAAAAAAAAAAECESExA1ESMkFhIv/aAAwDAQACEQMRAD8AfWiNBoNe6EtQwtAGb3ZAf3ZHvAaCToNfsgqdIkmo4eJ3qj2Wc+8LhZ0IpFMMGEROrjzO5P7Ry37SqZxZD1BtnmfaJ1Pn9V7V9kauOfb+/wBzV7KeFJstFUWU2QjKaEaimFEcKplXBU01cAiYua1XsYh2BX0ymQjCWU145igcuXuTsUqqMQ76aLeh3qbGQot9myMJFTrFtUPEy0YajdnMOjh1C19WlIWYvayFr5bkZ+fLzQWAPIfaKYIBGe4PT2VFXdVsaRhdlP15hRMsktB9qpBzv2gyepQdrfAz3+nJOLdZsAj4rMWu0Y6sT0H3WkgxCLuoS4uK7rMzKYWKlDO6V2u8aYcfECeQzWrA6eS5jEXTppdZ71pnUx3TOhaGHQhLRSwim1XBqraVc1yJiNar6bV5TbKvAARSFbIGleFqtDwq6tpYMyQB3TULZW4KsoWrfFKYDpPSSvad4MO488kgwSWSEivinmBv94Wgackgvd3pGjqi0KxGyowHPbSOq9QbLQPxSDoCc/4UWUSdjq02wsEYnOLiXGTOZ2Se4Q59ZxPPJOKNJpqsYRvBPcxCJum7Qx7hGjj9SisoeSSYzdQ8MTAhKHWOnPqhNbdXDRHNZO874wAnEGgGJPie53JjPui90jR/RhaLhpPzEtPNp16pZaLhtFPNjp+IJ8gldov+szCfw6hDgSDUc4EgRmGgiBmjLo4hr1mMd+XeadR5psfSqETUH6QHEgnI6rKEhvKIwsN712ECoJHcFaWjagWgzqs0LVPhdJ99uGo06w9v30RFitRBg7FTdofBrqDpVVttRYMhJ+Cvu9wLVRbWSj8F+mbtN4WqpMDAP7uubLcjnuxVajo9kFUXxfBa7BTBnTwjE4nkAkll4u9I1hZXc50wGuzMHOBHQoqLehnS2fS7us1CmA1rGiOgme5kk9VZXstNxktHwWNsfFtJ2RdVpnEWxVaC3ENWlwAg9NVorJbS7IiDrIzaRsWnkmla2IknpjU0wNFmL6MVWnqFpmPkJTeVhx1GCNXBBqxdCS6+Fw55qP01A5jaVFqQ9okTvACizopG6PmNS+3ipIOYdPwMr6SGekefawuHZwkL59xRw8+jaXAeriyPQr6HQHoqNTYsFN3R7ch8oW4/qYeeqjJCi9RiSV1gbJMeIeqTMg9CntuEEoRlKUG6YiQnvWzuq02giHNyBIJBadWmNNFXwzcLqFVtQj1CXMaMYaHxAc6QJIBOi0tKzhX4QEfI3iKL6s7qrmueWtLTiBY2HTIMYjMjwgIKi7xeaa3gZCV0m+LzSydjxXZsLvfkryJDhvBg790Jdpy8kQCsjSRm/wAoaNUuADhvlBPXVZercLxXFWm7CWkljg91N7cWgG+50X02tY2uHVD07ug/wnQjzsS3bYQ2zOpOaKz6jnVKrniRicdsXbU7pjdFz/hNABdA0aXFwb7s6JlTs8K8BaTsCSWjxghQM8Rd7LfmcguwrHU4p56uOL/EZBGPYH0Zeq/DUgZmc1E1ui6Aagc7xFxy7KKceNyyXnzRhg446uzEeRdoeoXvDb/+OadTQ5HoRo8dlouJLo/HpEN9YZt7rNXVZalMOa8EHqrSjU7OaMrhQLeALThfqNHDRw2M9UJSMFFW2pHhcMTPZ3bzLDt20KB/LnVjsQ3Gjh7zdfr3U5K9FYfoeHSvHlD0qq9rvyU0PQJbaiosdGSO6FrVy5+EJ9RsoZhH7QiHWBhZBARDFXZ2DRFPoEImZ7TGS9Vf5nDqr6VQESmEaI1q5qOhWuOSEe7Ecjl+p2w/32WZkX2cYtfVbm77NHU/Qq60vxa5T9OXZD03zAHq8t89zzJVVqvFgJE6QCjeKEexzc9ATI0GQUV9xvmmFF0wVROWbtjFKb6jLrkmyRcSVYDe609CrZmLwbmljm5zoeY1HYpteIzSqs7Nckjug8FrbZHrDF1GTvPZ31XgrMqyGOBIGY0I7g/3qhg5cOoAHLXmMkql2NXRUywvpvc8iQQB1HbmqKl+VRUALBhmD4xjiNY+yYUqboMPO2RgiexXdOyHF4gwjKJBGc5xGiovEX+vofZ7wBhE1rc6RhwkZzLo0IECO+6GNNjQIaJHXnzOpTWxE4Zwsz/a0n5hMoJfQOT6Omj8RmYzPIz8wqLLZqrSZADdi4x8BumH5l43+GX0hC1gHTMkzvJzSyUUZORbUg/qJ7ZD4od75gaDZVsed12ApuVjpUEUDHl9pKz9Uy1zubk3ttfBRqOOzD/r7pR/0D/H6JiUtmy4XrSwhRLuD7RsvF08TuJzTVM1yzfFnqLRrOcWeomn6ix2Z81MdNrukHuMktqU5V12V8nUzqPEO265dk7uuR5OyJQ2l5QlNov2kw+J4BOgT1sSQd0mtV0NqS0ga6wEqq8lCyle/IfP5oujex5COpSSpcwaR4AYy/8AIRFkstNpylumhP00VfFHRCCY/pW2m8Ztz96AmVC3kCBgjTOZ+KzNO72hw9I+CMXQdNOiZm7aRbkaj3EZANMdZMplEMuNBlS/CNWiOkx5SqLJxLRqVA1r2kkkFs5qihcc/pDRyGvxTN1y0ywCIggg7yOqlJE5qC0FvbovWhcsMAdAumFISsU8YWnDZsI1qOa3yGZVDHTZglPGV447QykDIpjP3nfwj7E+bPHdFk2OeFa0OCiB4cfDh3UVOOVIjNZPpizPFbvDC0hKy3FDpIXRyepKOz57eN5GjaA8bDMcxuE8qOD2h7dCJH+lj7+qzVd2IWj4eqA2ZoPVciOsucZXDVdghy8LUQ2VhE06DTqEJumFmfKA6LqdEI2gwALii1GxkigNnAUc5cuK5DlgHD3LmpWwtc7kCVHOzQ96Pii/3T9Epj5tZrQX1nPcZJc4k+a191P9E4clhrtf4vMrY3EZa8IMV6GVzuh4UVN21PEO6iyYrPqrnLKcRv16KKLt5PU5obPkF+VPSnzWk4cq/wDGHcqKLkOsPbaxMH4q8uESvFEUwtFDnIuyPUUQYyD6dZFfmZCiiyZjk1VTUtCiizYDqj1QHElaLPU90qKJTHzC63rX8PVfX8lFEXsHwLoPipHVRRRIKf/Z">
            <a:extLst>
              <a:ext uri="{FF2B5EF4-FFF2-40B4-BE49-F238E27FC236}">
                <a16:creationId xmlns:a16="http://schemas.microsoft.com/office/drawing/2014/main" id="{05ACCC2B-9E3E-42B6-8B5F-39372CC9BE4E}"/>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6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2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2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200">
                <a:solidFill>
                  <a:schemeClr val="tx1"/>
                </a:solidFill>
                <a:latin typeface="Calibri" panose="020F0502020204030204" pitchFamily="34" charset="0"/>
              </a:defRPr>
            </a:lvl9pPr>
          </a:lstStyle>
          <a:p>
            <a:pPr fontAlgn="base">
              <a:spcBef>
                <a:spcPct val="0"/>
              </a:spcBef>
              <a:spcAft>
                <a:spcPct val="0"/>
              </a:spcAft>
              <a:buNone/>
              <a:defRPr/>
            </a:pPr>
            <a:endParaRPr lang="en-CA" altLang="en-US">
              <a:solidFill>
                <a:prstClr val="black"/>
              </a:solidFill>
              <a:latin typeface="Arial" panose="020B0604020202020204" pitchFamily="34" charset="0"/>
              <a:cs typeface="Arial" panose="020B0604020202020204" pitchFamily="34" charset="0"/>
            </a:endParaRPr>
          </a:p>
        </p:txBody>
      </p:sp>
      <p:pic>
        <p:nvPicPr>
          <p:cNvPr id="96266" name="Picture 10" descr="http://easyoxygen.com.au/wp-content/uploads/2011/10/nasal_cannula_concentrator.jpg">
            <a:extLst>
              <a:ext uri="{FF2B5EF4-FFF2-40B4-BE49-F238E27FC236}">
                <a16:creationId xmlns:a16="http://schemas.microsoft.com/office/drawing/2014/main" id="{B14B6D5C-8468-44CB-B7BC-849F40FF42B9}"/>
              </a:ext>
            </a:extLst>
          </p:cNvPr>
          <p:cNvPicPr>
            <a:picLocks noChangeAspect="1" noChangeArrowheads="1"/>
          </p:cNvPicPr>
          <p:nvPr/>
        </p:nvPicPr>
        <p:blipFill>
          <a:blip r:embed="rId4"/>
          <a:srcRect/>
          <a:stretch>
            <a:fillRect/>
          </a:stretch>
        </p:blipFill>
        <p:spPr bwMode="auto">
          <a:xfrm>
            <a:off x="2149475" y="2873375"/>
            <a:ext cx="1619250" cy="161925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FB00A816-EF53-40E3-AF7E-7B5544C485E9}"/>
              </a:ext>
            </a:extLst>
          </p:cNvPr>
          <p:cNvSpPr/>
          <p:nvPr/>
        </p:nvSpPr>
        <p:spPr>
          <a:xfrm>
            <a:off x="3998915" y="3592513"/>
            <a:ext cx="4200525" cy="1800225"/>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base">
              <a:spcBef>
                <a:spcPct val="0"/>
              </a:spcBef>
              <a:spcAft>
                <a:spcPct val="0"/>
              </a:spcAft>
              <a:defRPr/>
            </a:pPr>
            <a:r>
              <a:rPr lang="en-CA" dirty="0">
                <a:solidFill>
                  <a:prstClr val="black"/>
                </a:solidFill>
                <a:latin typeface="Calibri"/>
              </a:rPr>
              <a:t>Mr. Breathless is on O</a:t>
            </a:r>
            <a:r>
              <a:rPr lang="en-CA" baseline="-25000" dirty="0">
                <a:solidFill>
                  <a:prstClr val="black"/>
                </a:solidFill>
                <a:latin typeface="Calibri"/>
              </a:rPr>
              <a:t>2</a:t>
            </a:r>
            <a:r>
              <a:rPr lang="en-CA" dirty="0">
                <a:solidFill>
                  <a:prstClr val="black"/>
                </a:solidFill>
                <a:latin typeface="Calibri"/>
              </a:rPr>
              <a:t> via NP at 4 L/min.  </a:t>
            </a:r>
          </a:p>
          <a:p>
            <a:pPr algn="ctr" fontAlgn="base">
              <a:spcBef>
                <a:spcPct val="0"/>
              </a:spcBef>
              <a:spcAft>
                <a:spcPct val="0"/>
              </a:spcAft>
              <a:defRPr/>
            </a:pPr>
            <a:r>
              <a:rPr lang="en-CA" dirty="0">
                <a:solidFill>
                  <a:prstClr val="black"/>
                </a:solidFill>
                <a:latin typeface="Calibri"/>
              </a:rPr>
              <a:t>He becomes more short of breath and takes deeper breaths, increasing his tidal volume.  </a:t>
            </a:r>
          </a:p>
          <a:p>
            <a:pPr algn="ctr" fontAlgn="base">
              <a:spcBef>
                <a:spcPct val="0"/>
              </a:spcBef>
              <a:spcAft>
                <a:spcPct val="0"/>
              </a:spcAft>
              <a:defRPr/>
            </a:pPr>
            <a:r>
              <a:rPr lang="en-CA" dirty="0">
                <a:solidFill>
                  <a:prstClr val="black"/>
                </a:solidFill>
                <a:latin typeface="Calibri"/>
              </a:rPr>
              <a:t>Would this affect FIO</a:t>
            </a:r>
            <a:r>
              <a:rPr lang="en-CA" baseline="-25000" dirty="0">
                <a:solidFill>
                  <a:prstClr val="black"/>
                </a:solidFill>
                <a:latin typeface="Calibri"/>
              </a:rPr>
              <a:t>2</a:t>
            </a:r>
            <a:r>
              <a:rPr lang="en-CA" dirty="0">
                <a:solidFill>
                  <a:prstClr val="black"/>
                </a:solidFill>
                <a:latin typeface="Calibri"/>
              </a:rPr>
              <a:t> delivered?</a:t>
            </a:r>
          </a:p>
        </p:txBody>
      </p:sp>
      <p:sp>
        <p:nvSpPr>
          <p:cNvPr id="9" name="TextBox 8">
            <a:extLst>
              <a:ext uri="{FF2B5EF4-FFF2-40B4-BE49-F238E27FC236}">
                <a16:creationId xmlns:a16="http://schemas.microsoft.com/office/drawing/2014/main" id="{727D6DF5-AEF5-4A53-873E-64A88EA02E9C}"/>
              </a:ext>
            </a:extLst>
          </p:cNvPr>
          <p:cNvSpPr txBox="1"/>
          <p:nvPr/>
        </p:nvSpPr>
        <p:spPr>
          <a:xfrm>
            <a:off x="7391401" y="1750022"/>
            <a:ext cx="8609463" cy="369332"/>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3 things affecting air breathed</a:t>
            </a:r>
          </a:p>
        </p:txBody>
      </p:sp>
      <p:sp>
        <p:nvSpPr>
          <p:cNvPr id="10" name="TextBox 9">
            <a:extLst>
              <a:ext uri="{FF2B5EF4-FFF2-40B4-BE49-F238E27FC236}">
                <a16:creationId xmlns:a16="http://schemas.microsoft.com/office/drawing/2014/main" id="{D24B583C-C456-4AEB-BFAD-517729B0909B}"/>
              </a:ext>
            </a:extLst>
          </p:cNvPr>
          <p:cNvSpPr txBox="1"/>
          <p:nvPr/>
        </p:nvSpPr>
        <p:spPr>
          <a:xfrm>
            <a:off x="1867469" y="5380038"/>
            <a:ext cx="8609463" cy="646331"/>
          </a:xfrm>
          <a:prstGeom prst="rect">
            <a:avLst/>
          </a:prstGeom>
          <a:noFill/>
        </p:spPr>
        <p:txBody>
          <a:bodyPr wrap="square" rtlCol="0">
            <a:spAutoFit/>
          </a:bodyPr>
          <a:lstStyle/>
          <a:p>
            <a:pPr fontAlgn="base">
              <a:spcBef>
                <a:spcPct val="0"/>
              </a:spcBef>
              <a:spcAft>
                <a:spcPct val="0"/>
              </a:spcAft>
            </a:pPr>
            <a:r>
              <a:rPr lang="en-CA" dirty="0">
                <a:solidFill>
                  <a:srgbClr val="FF0000"/>
                </a:solidFill>
                <a:latin typeface="Times" panose="02020603050405020304" pitchFamily="18" charset="0"/>
                <a:cs typeface="Times" panose="02020603050405020304" pitchFamily="18" charset="0"/>
              </a:rPr>
              <a:t>The tube actually is giving 100%, but only about 40% of it is actually breathed (Still higher than the 21% in room atm</a:t>
            </a:r>
          </a:p>
        </p:txBody>
      </p:sp>
      <p:sp>
        <p:nvSpPr>
          <p:cNvPr id="12" name="TextBox 11">
            <a:extLst>
              <a:ext uri="{FF2B5EF4-FFF2-40B4-BE49-F238E27FC236}">
                <a16:creationId xmlns:a16="http://schemas.microsoft.com/office/drawing/2014/main" id="{B137E6E4-6A4C-4829-8701-68369F3F1E55}"/>
              </a:ext>
            </a:extLst>
          </p:cNvPr>
          <p:cNvSpPr txBox="1"/>
          <p:nvPr/>
        </p:nvSpPr>
        <p:spPr>
          <a:xfrm>
            <a:off x="3998914" y="2577535"/>
            <a:ext cx="4570864" cy="1015663"/>
          </a:xfrm>
          <a:prstGeom prst="rect">
            <a:avLst/>
          </a:prstGeom>
          <a:noFill/>
        </p:spPr>
        <p:txBody>
          <a:bodyPr wrap="square" rtlCol="0">
            <a:spAutoFit/>
          </a:bodyPr>
          <a:lstStyle/>
          <a:p>
            <a:pPr fontAlgn="base">
              <a:spcBef>
                <a:spcPct val="0"/>
              </a:spcBef>
              <a:spcAft>
                <a:spcPct val="0"/>
              </a:spcAft>
            </a:pPr>
            <a:r>
              <a:rPr lang="en-CA" sz="1500" dirty="0">
                <a:solidFill>
                  <a:srgbClr val="FF0000"/>
                </a:solidFill>
                <a:latin typeface="Times" panose="02020603050405020304" pitchFamily="18" charset="0"/>
                <a:cs typeface="Times" panose="02020603050405020304" pitchFamily="18" charset="0"/>
              </a:rPr>
              <a:t>Pt is getting more air, his fio2 WILL GO DOWN!! They are breathing more of the room air because they are breathing more. The air from the tube hasn’t changed, so they are </a:t>
            </a:r>
            <a:r>
              <a:rPr lang="en-CA" sz="1500" dirty="0" err="1">
                <a:solidFill>
                  <a:srgbClr val="FF0000"/>
                </a:solidFill>
                <a:latin typeface="Times" panose="02020603050405020304" pitchFamily="18" charset="0"/>
                <a:cs typeface="Times" panose="02020603050405020304" pitchFamily="18" charset="0"/>
              </a:rPr>
              <a:t>kinda</a:t>
            </a:r>
            <a:r>
              <a:rPr lang="en-CA" sz="1500" dirty="0">
                <a:solidFill>
                  <a:srgbClr val="FF0000"/>
                </a:solidFill>
                <a:latin typeface="Times" panose="02020603050405020304" pitchFamily="18" charset="0"/>
                <a:cs typeface="Times" panose="02020603050405020304" pitchFamily="18" charset="0"/>
              </a:rPr>
              <a:t> diluting it down now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4869</Words>
  <Application>Microsoft Office PowerPoint</Application>
  <PresentationFormat>Widescreen</PresentationFormat>
  <Paragraphs>553</Paragraphs>
  <Slides>49</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Arial</vt:lpstr>
      <vt:lpstr>Calibri</vt:lpstr>
      <vt:lpstr>Calibri Light</vt:lpstr>
      <vt:lpstr>Comic Sans MS</vt:lpstr>
      <vt:lpstr>Courier New</vt:lpstr>
      <vt:lpstr>Times</vt:lpstr>
      <vt:lpstr>Verdana</vt:lpstr>
      <vt:lpstr>Wingdings</vt:lpstr>
      <vt:lpstr>Office Theme</vt:lpstr>
      <vt:lpstr>1_Office Theme</vt:lpstr>
      <vt:lpstr>PowerPoint Presentation</vt:lpstr>
      <vt:lpstr>PowerPoint Presentation</vt:lpstr>
      <vt:lpstr>Objectives</vt:lpstr>
      <vt:lpstr>Objectives</vt:lpstr>
      <vt:lpstr>Oxygen Therapy</vt:lpstr>
      <vt:lpstr>Oxygen Therapy</vt:lpstr>
      <vt:lpstr>Assessment of Oxygenation</vt:lpstr>
      <vt:lpstr>Oxygen Delivery Systems</vt:lpstr>
      <vt:lpstr>Oxygen Delivery Systems</vt:lpstr>
      <vt:lpstr>Oxygen Delivery Systems</vt:lpstr>
      <vt:lpstr>Oxygen Delivery Systems</vt:lpstr>
      <vt:lpstr>Home and Portable Oxygen Therapy</vt:lpstr>
      <vt:lpstr>Home Oxygen Delivery Systems</vt:lpstr>
      <vt:lpstr>Complications of Oxygen Therapy</vt:lpstr>
      <vt:lpstr>Mechanical Ventilation: Definition</vt:lpstr>
      <vt:lpstr>Why Mechanically Ventilate People?</vt:lpstr>
      <vt:lpstr>Where Do People get Ventilated?</vt:lpstr>
      <vt:lpstr>How are patients ventilated?</vt:lpstr>
      <vt:lpstr>Goals of Mechanical Ventilation</vt:lpstr>
      <vt:lpstr>Mechanical Ventilation: What to consider...</vt:lpstr>
      <vt:lpstr>Mechanics of Spontaneous Breathing</vt:lpstr>
      <vt:lpstr>Types of Mechanical Ventilation</vt:lpstr>
      <vt:lpstr>Negative Pressure Ventilation</vt:lpstr>
      <vt:lpstr>Positive Pressure Ventilation</vt:lpstr>
      <vt:lpstr>Pressure- Volume Curve (Compliance)</vt:lpstr>
      <vt:lpstr>Lung Compliance</vt:lpstr>
      <vt:lpstr>MV Terminology</vt:lpstr>
      <vt:lpstr>Modes of Ventilation – the bottom line!</vt:lpstr>
      <vt:lpstr>Pressure and Volume Modes of Ventilation</vt:lpstr>
      <vt:lpstr>What kind of breaths does the ventilator deliver?</vt:lpstr>
      <vt:lpstr>SIMV with PEEP and PS</vt:lpstr>
      <vt:lpstr>Monitoring</vt:lpstr>
      <vt:lpstr>Controlling the Patient’s PCO2</vt:lpstr>
      <vt:lpstr>Controlling the Patient’s PaO2</vt:lpstr>
      <vt:lpstr>Respiratory Complications of Mechanical Ventilation</vt:lpstr>
      <vt:lpstr>Non-Respiratory Complications</vt:lpstr>
      <vt:lpstr>Helping a Ventilator Work Less Hard (1)</vt:lpstr>
      <vt:lpstr>Helping a Ventilator Work Less Hard (2)</vt:lpstr>
      <vt:lpstr>Home Ventilation via tracheostomy</vt:lpstr>
      <vt:lpstr>Non-Invasive Ventilation</vt:lpstr>
      <vt:lpstr>What’s Non-Invasive Ventilation?</vt:lpstr>
      <vt:lpstr>CPAP  Continuous Positive Airway Pressure </vt:lpstr>
      <vt:lpstr>BiPAP Therapy</vt:lpstr>
      <vt:lpstr>Complications of Positive Airway Pressure Devices</vt:lpstr>
      <vt:lpstr>Why Care About Non-invasive Ventilation?</vt:lpstr>
      <vt:lpstr>QUIZ TIME</vt:lpstr>
      <vt:lpstr>Which therapy would you use for this patient?</vt:lpstr>
      <vt:lpstr>Which therapy would you use for this patient?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Abanoub</dc:creator>
  <cp:lastModifiedBy>Abanoub</cp:lastModifiedBy>
  <cp:revision>1</cp:revision>
  <dcterms:created xsi:type="dcterms:W3CDTF">2020-03-20T00:01:45Z</dcterms:created>
  <dcterms:modified xsi:type="dcterms:W3CDTF">2020-03-20T00:02:22Z</dcterms:modified>
</cp:coreProperties>
</file>